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73" r:id="rId3"/>
    <p:sldId id="261" r:id="rId4"/>
    <p:sldId id="262" r:id="rId5"/>
    <p:sldId id="263" r:id="rId6"/>
    <p:sldId id="264" r:id="rId7"/>
    <p:sldId id="296" r:id="rId8"/>
    <p:sldId id="282" r:id="rId9"/>
    <p:sldId id="281" r:id="rId10"/>
    <p:sldId id="266" r:id="rId11"/>
    <p:sldId id="297" r:id="rId12"/>
    <p:sldId id="283" r:id="rId13"/>
    <p:sldId id="284" r:id="rId14"/>
    <p:sldId id="275" r:id="rId15"/>
    <p:sldId id="276" r:id="rId16"/>
    <p:sldId id="295" r:id="rId17"/>
    <p:sldId id="285" r:id="rId18"/>
    <p:sldId id="287" r:id="rId19"/>
    <p:sldId id="288" r:id="rId20"/>
    <p:sldId id="291" r:id="rId21"/>
    <p:sldId id="293" r:id="rId22"/>
    <p:sldId id="294" r:id="rId23"/>
    <p:sldId id="289" r:id="rId24"/>
    <p:sldId id="25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63002-785D-2A13-D682-75CC3017F658}" v="258" dt="2021-07-30T18:20:26.515"/>
    <p1510:client id="{251B7F6B-D651-6955-289C-8E08F38DC01D}" v="77" dt="2021-08-15T08:59:02.024"/>
    <p1510:client id="{50D362F2-DA6C-FA54-2BA0-D1E5E4E12783}" v="100" dt="2021-08-12T20:50:25.562"/>
    <p1510:client id="{52ACAE30-2BA0-3DAF-70D9-CDE1F308D136}" v="373" dt="2021-08-12T18:10:32.387"/>
    <p1510:client id="{76BF930D-03F0-CF65-0D36-FA71AC239B4A}" v="127" dt="2021-07-30T11:47:45.565"/>
    <p1510:client id="{817132B2-EC54-2372-EB70-08A3C67E3793}" v="513" dt="2021-08-11T21:06:33.857"/>
    <p1510:client id="{96EC1DC2-6CD6-CF6F-EB13-EB97C0C20CC2}" v="64" dt="2021-07-30T19:27:17.153"/>
    <p1510:client id="{A4AE408B-3ED8-D200-18C0-3C523DF096D8}" v="140" dt="2021-08-11T19:21:12.915"/>
    <p1510:client id="{B1F4FAC0-0950-3D91-5255-2F05C36AABA9}" v="688" dt="2021-07-29T22:05:16.402"/>
    <p1510:client id="{BA95674C-21FA-8171-114D-FDA468EDCF1D}" v="57" dt="2021-08-10T19:50:34.562"/>
    <p1510:client id="{BB11F3E9-BA44-F806-BF6A-B398524B6A3C}" v="2" dt="2021-08-13T13:48:21.050"/>
    <p1510:client id="{BDE06AE5-19D8-08BD-5054-219158763A87}" v="240" dt="2021-08-11T12:00:51.524"/>
    <p1510:client id="{CF75FD2E-92D0-A77D-C950-ED03EA2D979E}" v="5" dt="2021-08-13T18:38:10.872"/>
    <p1510:client id="{FE567556-F4FC-C59C-ED04-8D3C4C329416}" v="3" dt="2021-08-10T13:37:27.690"/>
    <p1510:client id="{FF3405BC-C843-ED58-76EF-CDCF10364755}" v="345" dt="2021-08-11T14:24:39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432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271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6168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34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95064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485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54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007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439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69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00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44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352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383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008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365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jpe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use.com/" TargetMode="External"/><Relationship Id="rId2" Type="http://schemas.openxmlformats.org/officeDocument/2006/relationships/hyperlink" Target="https://fuseml.github.io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fuseml/fuse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use.com/" TargetMode="External"/><Relationship Id="rId2" Type="http://schemas.openxmlformats.org/officeDocument/2006/relationships/hyperlink" Target="https://fuseml.github.io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join.slack.com/t/fuseml/shared_invite/zt-rcs6kepe-rGrMzlj0hrRlalcahWzoWg" TargetMode="External"/><Relationship Id="rId4" Type="http://schemas.openxmlformats.org/officeDocument/2006/relationships/hyperlink" Target="https://github.com/fuseml/fuse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957FD257-8349-4EF6-92B7-619842B4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36" y="-4938"/>
            <a:ext cx="3876675" cy="3160369"/>
          </a:xfrm>
          <a:prstGeom prst="rect">
            <a:avLst/>
          </a:prstGeom>
        </p:spPr>
      </p:pic>
      <p:pic>
        <p:nvPicPr>
          <p:cNvPr id="31" name="Picture 3" descr="Audio waveform abstract on neon colours">
            <a:extLst>
              <a:ext uri="{FF2B5EF4-FFF2-40B4-BE49-F238E27FC236}">
                <a16:creationId xmlns:a16="http://schemas.microsoft.com/office/drawing/2014/main" id="{1E392BA8-81DB-4DCD-8C90-4A5DDE3D90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37484" t="4524" b="4567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29F9A-1BE1-42E8-B5DE-FBDE59A9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43024-9971-497C-83E6-7DF38142CE86}"/>
              </a:ext>
            </a:extLst>
          </p:cNvPr>
          <p:cNvSpPr txBox="1">
            <a:spLocks/>
          </p:cNvSpPr>
          <p:nvPr/>
        </p:nvSpPr>
        <p:spPr>
          <a:xfrm>
            <a:off x="342799" y="2249140"/>
            <a:ext cx="5681498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/>
              <a:t>Open-Source Orchestration for </a:t>
            </a:r>
            <a:r>
              <a:rPr lang="en-US" sz="2400" b="1" dirty="0" err="1"/>
              <a:t>MLOps</a:t>
            </a:r>
            <a:endParaRPr lang="en-US" sz="2400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9E9417-EF43-4C73-83F3-64111F0C961C}"/>
              </a:ext>
            </a:extLst>
          </p:cNvPr>
          <p:cNvSpPr txBox="1">
            <a:spLocks/>
          </p:cNvSpPr>
          <p:nvPr/>
        </p:nvSpPr>
        <p:spPr>
          <a:xfrm>
            <a:off x="-107200" y="5857328"/>
            <a:ext cx="1970664" cy="1096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Stefan Nica</a:t>
            </a:r>
            <a:endParaRPr lang="en-US"/>
          </a:p>
          <a:p>
            <a:pPr algn="ctr"/>
            <a:r>
              <a:rPr lang="en-US" sz="1600" dirty="0"/>
              <a:t>snica@suse.com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10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CB0AE5A-F252-4227-B612-63929E73458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68E60CF-4946-47FE-852E-626F82A97E63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13413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Light"/>
                <a:cs typeface="Poppins Light"/>
              </a:rPr>
              <a:t>Continuous training: continuous model improvement through </a:t>
            </a:r>
            <a:r>
              <a:rPr lang="en-GB">
                <a:latin typeface="Poppins Light"/>
                <a:cs typeface="Poppins Light"/>
              </a:rPr>
              <a:t>re-training.</a:t>
            </a:r>
            <a:endParaRPr lang="en-US">
              <a:cs typeface="Poppins Light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86FB115-5BF1-4324-9ED9-146C68C8F6FD}"/>
              </a:ext>
            </a:extLst>
          </p:cNvPr>
          <p:cNvSpPr/>
          <p:nvPr/>
        </p:nvSpPr>
        <p:spPr>
          <a:xfrm>
            <a:off x="7188013" y="245183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BBDD08-15D7-41BF-9DF2-9A9109055615}"/>
              </a:ext>
            </a:extLst>
          </p:cNvPr>
          <p:cNvSpPr/>
          <p:nvPr/>
        </p:nvSpPr>
        <p:spPr>
          <a:xfrm>
            <a:off x="8176474" y="2229678"/>
            <a:ext cx="1306610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93B598-1283-4973-9BE4-C2AC1715298F}"/>
              </a:ext>
            </a:extLst>
          </p:cNvPr>
          <p:cNvSpPr/>
          <p:nvPr/>
        </p:nvSpPr>
        <p:spPr>
          <a:xfrm>
            <a:off x="5746802" y="2231452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FF73A8-4D60-4CB1-A84D-DA5CC1F4DDA4}"/>
              </a:ext>
            </a:extLst>
          </p:cNvPr>
          <p:cNvSpPr/>
          <p:nvPr/>
        </p:nvSpPr>
        <p:spPr>
          <a:xfrm>
            <a:off x="8175012" y="709853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24F96492-B4D9-4463-839A-7A9F40E5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165" y="1874533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B6312469-9D9A-4528-8FB5-EF46B436D618}"/>
              </a:ext>
            </a:extLst>
          </p:cNvPr>
          <p:cNvSpPr/>
          <p:nvPr/>
        </p:nvSpPr>
        <p:spPr>
          <a:xfrm rot="5400000">
            <a:off x="8399716" y="1685446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A10BE2E9-FDFD-42E9-A4AC-6229CC144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819" y="1544905"/>
            <a:ext cx="551986" cy="533400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1A894717-188B-4F88-A3C0-6A7D6CF49DDA}"/>
              </a:ext>
            </a:extLst>
          </p:cNvPr>
          <p:cNvSpPr txBox="1"/>
          <p:nvPr/>
        </p:nvSpPr>
        <p:spPr>
          <a:xfrm>
            <a:off x="9488531" y="1554565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ML model</a:t>
            </a:r>
            <a:endParaRPr lang="en-US" sz="140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CE38C8B-8EAC-43B0-B485-0FC30EFD269E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38FD291-1550-4A22-A3A6-43F95AF7E272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04CFB0-FA55-43C6-9A1F-3542A2BF0060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B0C55EC4-E9D8-4A77-81B3-3CAD9F15D105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E7FDB84C-F7DA-4281-8AE0-FD845622F51D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72BE9144-7FA1-4722-BE5B-D70B06110564}"/>
              </a:ext>
            </a:extLst>
          </p:cNvPr>
          <p:cNvSpPr txBox="1"/>
          <p:nvPr/>
        </p:nvSpPr>
        <p:spPr>
          <a:xfrm>
            <a:off x="9553579" y="3072195"/>
            <a:ext cx="185110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Trained ML model</a:t>
            </a:r>
            <a:endParaRPr lang="en-US" sz="1400"/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D8AC1760-6AD7-431B-9045-83C9E73F4A48}"/>
              </a:ext>
            </a:extLst>
          </p:cNvPr>
          <p:cNvSpPr txBox="1"/>
          <p:nvPr/>
        </p:nvSpPr>
        <p:spPr>
          <a:xfrm>
            <a:off x="7133828" y="1360879"/>
            <a:ext cx="102405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Training     data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B9337-8BDF-4A65-B997-39F417786BC8}"/>
              </a:ext>
            </a:extLst>
          </p:cNvPr>
          <p:cNvSpPr/>
          <p:nvPr/>
        </p:nvSpPr>
        <p:spPr>
          <a:xfrm>
            <a:off x="5069911" y="492168"/>
            <a:ext cx="6358698" cy="55027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D645020D-0C01-4420-BD3E-FAC4E3E8D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58310AFF-9CC8-42A8-ABEC-A840F314E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DF1B6EBA-2B77-46B0-BAAA-A7516F3990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180AF60E-8235-4BBD-867B-B63B9EC5A049}"/>
              </a:ext>
            </a:extLst>
          </p:cNvPr>
          <p:cNvSpPr/>
          <p:nvPr/>
        </p:nvSpPr>
        <p:spPr>
          <a:xfrm rot="5400000">
            <a:off x="6053783" y="1668322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0E102ECD-A90E-40FA-B5EF-3C996E77C0F0}"/>
              </a:ext>
            </a:extLst>
          </p:cNvPr>
          <p:cNvSpPr txBox="1"/>
          <p:nvPr/>
        </p:nvSpPr>
        <p:spPr>
          <a:xfrm>
            <a:off x="5190509" y="878183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Raw data</a:t>
            </a:r>
            <a:endParaRPr lang="en-US"/>
          </a:p>
        </p:txBody>
      </p:sp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0BE81A25-0826-481F-8A2B-CB09DE4B00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11" y="822789"/>
            <a:ext cx="417816" cy="434939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0714B1EF-ACF9-4959-9F23-924433AEDC9D}"/>
              </a:ext>
            </a:extLst>
          </p:cNvPr>
          <p:cNvSpPr/>
          <p:nvPr/>
        </p:nvSpPr>
        <p:spPr>
          <a:xfrm rot="5400000">
            <a:off x="8455470" y="4624333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7" name="Graphic 9" descr="Statistics with solid fill">
            <a:extLst>
              <a:ext uri="{FF2B5EF4-FFF2-40B4-BE49-F238E27FC236}">
                <a16:creationId xmlns:a16="http://schemas.microsoft.com/office/drawing/2014/main" id="{89FA20D5-4A1E-4E38-ABC9-AF5B2E1C73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6463" y="4452991"/>
            <a:ext cx="537681" cy="546243"/>
          </a:xfrm>
          <a:prstGeom prst="rect">
            <a:avLst/>
          </a:prstGeom>
        </p:spPr>
      </p:pic>
      <p:sp>
        <p:nvSpPr>
          <p:cNvPr id="48" name="TextBox 28">
            <a:extLst>
              <a:ext uri="{FF2B5EF4-FFF2-40B4-BE49-F238E27FC236}">
                <a16:creationId xmlns:a16="http://schemas.microsoft.com/office/drawing/2014/main" id="{799F9915-9217-4645-8949-1785543AC515}"/>
              </a:ext>
            </a:extLst>
          </p:cNvPr>
          <p:cNvSpPr txBox="1"/>
          <p:nvPr/>
        </p:nvSpPr>
        <p:spPr>
          <a:xfrm>
            <a:off x="9445721" y="4576879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Metrics</a:t>
            </a:r>
            <a:endParaRPr lang="en-US"/>
          </a:p>
        </p:txBody>
      </p:sp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A94DAC5E-6C23-440B-80DC-6923EBEB7060}"/>
              </a:ext>
            </a:extLst>
          </p:cNvPr>
          <p:cNvSpPr/>
          <p:nvPr/>
        </p:nvSpPr>
        <p:spPr>
          <a:xfrm rot="10680000">
            <a:off x="9723854" y="858677"/>
            <a:ext cx="727752" cy="473467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836FFB-FE3E-44BE-87C1-ECFB122ACBD2}"/>
              </a:ext>
            </a:extLst>
          </p:cNvPr>
          <p:cNvSpPr/>
          <p:nvPr/>
        </p:nvSpPr>
        <p:spPr>
          <a:xfrm>
            <a:off x="8135856" y="5151442"/>
            <a:ext cx="1443599" cy="58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Monitoring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CBDA0751-4FE8-446E-9508-3839DF9B75F0}"/>
              </a:ext>
            </a:extLst>
          </p:cNvPr>
          <p:cNvSpPr/>
          <p:nvPr/>
        </p:nvSpPr>
        <p:spPr>
          <a:xfrm rot="8580000">
            <a:off x="6251075" y="2772069"/>
            <a:ext cx="752706" cy="3503339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0B6C23-B0EF-4B2E-ABED-23F53D0C0E07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4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11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CB0AE5A-F252-4227-B612-63929E73458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68E60CF-4946-47FE-852E-626F82A97E63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21544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>
                <a:latin typeface="Poppins Light"/>
                <a:cs typeface="Poppins Light"/>
              </a:rPr>
              <a:t>Specialized components for storing and </a:t>
            </a:r>
            <a:r>
              <a:rPr lang="en-GB" dirty="0">
                <a:latin typeface="Poppins Light"/>
                <a:cs typeface="Poppins Light"/>
              </a:rPr>
              <a:t>versioning data </a:t>
            </a:r>
            <a:r>
              <a:rPr lang="en-GB">
                <a:latin typeface="Poppins Light"/>
                <a:cs typeface="Poppins Light"/>
              </a:rPr>
              <a:t>and ML models.</a:t>
            </a:r>
            <a:endParaRPr lang="en-GB" dirty="0">
              <a:cs typeface="Poppins Ligh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cs typeface="Poppins Ligh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>
                <a:latin typeface="Poppins Light"/>
                <a:cs typeface="Poppins Light"/>
              </a:rPr>
              <a:t>A store for recording metadata related to the workflows.</a:t>
            </a:r>
            <a:endParaRPr lang="en-GB">
              <a:cs typeface="Poppins Ligh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BBDD08-15D7-41BF-9DF2-9A9109055615}"/>
              </a:ext>
            </a:extLst>
          </p:cNvPr>
          <p:cNvSpPr/>
          <p:nvPr/>
        </p:nvSpPr>
        <p:spPr>
          <a:xfrm>
            <a:off x="7825440" y="731363"/>
            <a:ext cx="1306610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93B598-1283-4973-9BE4-C2AC1715298F}"/>
              </a:ext>
            </a:extLst>
          </p:cNvPr>
          <p:cNvSpPr/>
          <p:nvPr/>
        </p:nvSpPr>
        <p:spPr>
          <a:xfrm>
            <a:off x="5635499" y="716014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FF73A8-4D60-4CB1-A84D-DA5CC1F4DDA4}"/>
              </a:ext>
            </a:extLst>
          </p:cNvPr>
          <p:cNvSpPr/>
          <p:nvPr/>
        </p:nvSpPr>
        <p:spPr>
          <a:xfrm>
            <a:off x="9938742" y="726977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24F96492-B4D9-4463-839A-7A9F40E5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3996" y="521769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B6312469-9D9A-4528-8FB5-EF46B436D618}"/>
              </a:ext>
            </a:extLst>
          </p:cNvPr>
          <p:cNvSpPr/>
          <p:nvPr/>
        </p:nvSpPr>
        <p:spPr>
          <a:xfrm rot="5400000">
            <a:off x="8159987" y="1676884"/>
            <a:ext cx="725037" cy="2144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A10BE2E9-FDFD-42E9-A4AC-6229CC144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0976" y="491804"/>
            <a:ext cx="551986" cy="533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CE38C8B-8EAC-43B0-B485-0FC30EFD269E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38FD291-1550-4A22-A3A6-43F95AF7E272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04CFB0-FA55-43C6-9A1F-3542A2BF0060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B0C55EC4-E9D8-4A77-81B3-3CAD9F15D105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E7FDB84C-F7DA-4281-8AE0-FD845622F51D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B9337-8BDF-4A65-B997-39F417786BC8}"/>
              </a:ext>
            </a:extLst>
          </p:cNvPr>
          <p:cNvSpPr/>
          <p:nvPr/>
        </p:nvSpPr>
        <p:spPr>
          <a:xfrm>
            <a:off x="5069911" y="492168"/>
            <a:ext cx="6358698" cy="55027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D645020D-0C01-4420-BD3E-FAC4E3E8D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58310AFF-9CC8-42A8-ABEC-A840F314E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DF1B6EBA-2B77-46B0-BAAA-A7516F3990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0BE81A25-0826-481F-8A2B-CB09DE4B00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0103" y="1576227"/>
            <a:ext cx="417816" cy="434939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0714B1EF-ACF9-4959-9F23-924433AEDC9D}"/>
              </a:ext>
            </a:extLst>
          </p:cNvPr>
          <p:cNvSpPr/>
          <p:nvPr/>
        </p:nvSpPr>
        <p:spPr>
          <a:xfrm rot="5400000">
            <a:off x="8455470" y="4624333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7" name="Graphic 9" descr="Statistics with solid fill">
            <a:extLst>
              <a:ext uri="{FF2B5EF4-FFF2-40B4-BE49-F238E27FC236}">
                <a16:creationId xmlns:a16="http://schemas.microsoft.com/office/drawing/2014/main" id="{89FA20D5-4A1E-4E38-ABC9-AF5B2E1C73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6463" y="4452991"/>
            <a:ext cx="537681" cy="546243"/>
          </a:xfrm>
          <a:prstGeom prst="rect">
            <a:avLst/>
          </a:prstGeom>
        </p:spPr>
      </p:pic>
      <p:sp>
        <p:nvSpPr>
          <p:cNvPr id="48" name="TextBox 28">
            <a:extLst>
              <a:ext uri="{FF2B5EF4-FFF2-40B4-BE49-F238E27FC236}">
                <a16:creationId xmlns:a16="http://schemas.microsoft.com/office/drawing/2014/main" id="{799F9915-9217-4645-8949-1785543AC515}"/>
              </a:ext>
            </a:extLst>
          </p:cNvPr>
          <p:cNvSpPr txBox="1"/>
          <p:nvPr/>
        </p:nvSpPr>
        <p:spPr>
          <a:xfrm>
            <a:off x="9445721" y="4576879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Metrics</a:t>
            </a:r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836FFB-FE3E-44BE-87C1-ECFB122ACBD2}"/>
              </a:ext>
            </a:extLst>
          </p:cNvPr>
          <p:cNvSpPr/>
          <p:nvPr/>
        </p:nvSpPr>
        <p:spPr>
          <a:xfrm>
            <a:off x="8135856" y="5151442"/>
            <a:ext cx="1443599" cy="58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Monitoring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0B6C23-B0EF-4B2E-ABED-23F53D0C0E07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A4E81F1A-D3E3-471E-803C-CEF7B7956838}"/>
              </a:ext>
            </a:extLst>
          </p:cNvPr>
          <p:cNvSpPr/>
          <p:nvPr/>
        </p:nvSpPr>
        <p:spPr>
          <a:xfrm>
            <a:off x="6075452" y="2146630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Feature store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Flowchart: Magnetic Disk 50">
            <a:extLst>
              <a:ext uri="{FF2B5EF4-FFF2-40B4-BE49-F238E27FC236}">
                <a16:creationId xmlns:a16="http://schemas.microsoft.com/office/drawing/2014/main" id="{194114F6-DFD2-4F18-8DE3-C78D11316693}"/>
              </a:ext>
            </a:extLst>
          </p:cNvPr>
          <p:cNvSpPr/>
          <p:nvPr/>
        </p:nvSpPr>
        <p:spPr>
          <a:xfrm>
            <a:off x="8087473" y="2172315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92C12B5-22AA-4F18-9298-541DF98E3CED}"/>
              </a:ext>
            </a:extLst>
          </p:cNvPr>
          <p:cNvSpPr/>
          <p:nvPr/>
        </p:nvSpPr>
        <p:spPr>
          <a:xfrm rot="10800000">
            <a:off x="9174349" y="927831"/>
            <a:ext cx="69319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5" name="Graphic 3" descr="Brain with solid fill">
            <a:extLst>
              <a:ext uri="{FF2B5EF4-FFF2-40B4-BE49-F238E27FC236}">
                <a16:creationId xmlns:a16="http://schemas.microsoft.com/office/drawing/2014/main" id="{BF88807F-81F8-41E2-BD72-03A71F063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1" y="1533418"/>
            <a:ext cx="511995" cy="511996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4F4815BA-1FBA-40F3-89BA-F0E17A6DD199}"/>
              </a:ext>
            </a:extLst>
          </p:cNvPr>
          <p:cNvSpPr/>
          <p:nvPr/>
        </p:nvSpPr>
        <p:spPr>
          <a:xfrm>
            <a:off x="6236289" y="1422674"/>
            <a:ext cx="205484" cy="667821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18" descr="Bar chart with solid fill">
            <a:extLst>
              <a:ext uri="{FF2B5EF4-FFF2-40B4-BE49-F238E27FC236}">
                <a16:creationId xmlns:a16="http://schemas.microsoft.com/office/drawing/2014/main" id="{A0124421-5775-4FDF-B175-9517D8C7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0422" y="1489252"/>
            <a:ext cx="468352" cy="468352"/>
          </a:xfrm>
          <a:prstGeom prst="rect">
            <a:avLst/>
          </a:prstGeom>
        </p:spPr>
      </p:pic>
      <p:sp>
        <p:nvSpPr>
          <p:cNvPr id="60" name="Arrow: Up-Down 59">
            <a:extLst>
              <a:ext uri="{FF2B5EF4-FFF2-40B4-BE49-F238E27FC236}">
                <a16:creationId xmlns:a16="http://schemas.microsoft.com/office/drawing/2014/main" id="{2868F87E-CC06-4AA4-B5AA-B3C61F4E4A24}"/>
              </a:ext>
            </a:extLst>
          </p:cNvPr>
          <p:cNvSpPr/>
          <p:nvPr/>
        </p:nvSpPr>
        <p:spPr>
          <a:xfrm>
            <a:off x="6741435" y="2861055"/>
            <a:ext cx="205484" cy="839056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A49EF65-6007-4A2D-933B-B72087A9AF0A}"/>
              </a:ext>
            </a:extLst>
          </p:cNvPr>
          <p:cNvSpPr/>
          <p:nvPr/>
        </p:nvSpPr>
        <p:spPr>
          <a:xfrm>
            <a:off x="7093833" y="927831"/>
            <a:ext cx="676069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Flowchart: Magnetic Disk 48">
            <a:extLst>
              <a:ext uri="{FF2B5EF4-FFF2-40B4-BE49-F238E27FC236}">
                <a16:creationId xmlns:a16="http://schemas.microsoft.com/office/drawing/2014/main" id="{116ADF05-D3FC-4A48-BE96-74313D0D1C51}"/>
              </a:ext>
            </a:extLst>
          </p:cNvPr>
          <p:cNvSpPr/>
          <p:nvPr/>
        </p:nvSpPr>
        <p:spPr>
          <a:xfrm>
            <a:off x="10065248" y="2146629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ML Metadata</a:t>
            </a:r>
            <a:endParaRPr lang="en-US"/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12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CB0AE5A-F252-4227-B612-63929E73458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68E60CF-4946-47FE-852E-626F82A97E63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21544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>
                <a:latin typeface="Poppins Light"/>
                <a:cs typeface="Poppins Light"/>
              </a:rPr>
              <a:t>Specialized components for storing and </a:t>
            </a:r>
            <a:r>
              <a:rPr lang="en-GB" dirty="0">
                <a:latin typeface="Poppins Light"/>
                <a:cs typeface="Poppins Light"/>
              </a:rPr>
              <a:t>versioning data </a:t>
            </a:r>
            <a:r>
              <a:rPr lang="en-GB">
                <a:latin typeface="Poppins Light"/>
                <a:cs typeface="Poppins Light"/>
              </a:rPr>
              <a:t>and ML models.</a:t>
            </a:r>
            <a:endParaRPr lang="en-GB" dirty="0">
              <a:cs typeface="Poppins Ligh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cs typeface="Poppins Ligh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>
                <a:latin typeface="Poppins Light"/>
                <a:cs typeface="Poppins Light"/>
              </a:rPr>
              <a:t>A store for recording metadata related to the workflows.</a:t>
            </a:r>
            <a:endParaRPr lang="en-GB">
              <a:cs typeface="Poppins Ligh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BBDD08-15D7-41BF-9DF2-9A9109055615}"/>
              </a:ext>
            </a:extLst>
          </p:cNvPr>
          <p:cNvSpPr/>
          <p:nvPr/>
        </p:nvSpPr>
        <p:spPr>
          <a:xfrm>
            <a:off x="7825440" y="731363"/>
            <a:ext cx="1306610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93B598-1283-4973-9BE4-C2AC1715298F}"/>
              </a:ext>
            </a:extLst>
          </p:cNvPr>
          <p:cNvSpPr/>
          <p:nvPr/>
        </p:nvSpPr>
        <p:spPr>
          <a:xfrm>
            <a:off x="5635499" y="716014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FF73A8-4D60-4CB1-A84D-DA5CC1F4DDA4}"/>
              </a:ext>
            </a:extLst>
          </p:cNvPr>
          <p:cNvSpPr/>
          <p:nvPr/>
        </p:nvSpPr>
        <p:spPr>
          <a:xfrm>
            <a:off x="9938742" y="726977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24F96492-B4D9-4463-839A-7A9F40E5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3996" y="521769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B6312469-9D9A-4528-8FB5-EF46B436D618}"/>
              </a:ext>
            </a:extLst>
          </p:cNvPr>
          <p:cNvSpPr/>
          <p:nvPr/>
        </p:nvSpPr>
        <p:spPr>
          <a:xfrm rot="5400000">
            <a:off x="8159987" y="1676884"/>
            <a:ext cx="725037" cy="2144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A10BE2E9-FDFD-42E9-A4AC-6229CC144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0976" y="491804"/>
            <a:ext cx="551986" cy="533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CE38C8B-8EAC-43B0-B485-0FC30EFD269E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38FD291-1550-4A22-A3A6-43F95AF7E272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04CFB0-FA55-43C6-9A1F-3542A2BF0060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B0C55EC4-E9D8-4A77-81B3-3CAD9F15D105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E7FDB84C-F7DA-4281-8AE0-FD845622F51D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B9337-8BDF-4A65-B997-39F417786BC8}"/>
              </a:ext>
            </a:extLst>
          </p:cNvPr>
          <p:cNvSpPr/>
          <p:nvPr/>
        </p:nvSpPr>
        <p:spPr>
          <a:xfrm>
            <a:off x="5069911" y="492168"/>
            <a:ext cx="6358698" cy="55027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D645020D-0C01-4420-BD3E-FAC4E3E8D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58310AFF-9CC8-42A8-ABEC-A840F314E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DF1B6EBA-2B77-46B0-BAAA-A7516F3990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0BE81A25-0826-481F-8A2B-CB09DE4B00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0103" y="1576227"/>
            <a:ext cx="417816" cy="434939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0714B1EF-ACF9-4959-9F23-924433AEDC9D}"/>
              </a:ext>
            </a:extLst>
          </p:cNvPr>
          <p:cNvSpPr/>
          <p:nvPr/>
        </p:nvSpPr>
        <p:spPr>
          <a:xfrm rot="5400000">
            <a:off x="8455470" y="4624333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7" name="Graphic 9" descr="Statistics with solid fill">
            <a:extLst>
              <a:ext uri="{FF2B5EF4-FFF2-40B4-BE49-F238E27FC236}">
                <a16:creationId xmlns:a16="http://schemas.microsoft.com/office/drawing/2014/main" id="{89FA20D5-4A1E-4E38-ABC9-AF5B2E1C73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6463" y="4452991"/>
            <a:ext cx="537681" cy="546243"/>
          </a:xfrm>
          <a:prstGeom prst="rect">
            <a:avLst/>
          </a:prstGeom>
        </p:spPr>
      </p:pic>
      <p:sp>
        <p:nvSpPr>
          <p:cNvPr id="48" name="TextBox 28">
            <a:extLst>
              <a:ext uri="{FF2B5EF4-FFF2-40B4-BE49-F238E27FC236}">
                <a16:creationId xmlns:a16="http://schemas.microsoft.com/office/drawing/2014/main" id="{799F9915-9217-4645-8949-1785543AC515}"/>
              </a:ext>
            </a:extLst>
          </p:cNvPr>
          <p:cNvSpPr txBox="1"/>
          <p:nvPr/>
        </p:nvSpPr>
        <p:spPr>
          <a:xfrm>
            <a:off x="9445721" y="4576879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Metrics</a:t>
            </a:r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836FFB-FE3E-44BE-87C1-ECFB122ACBD2}"/>
              </a:ext>
            </a:extLst>
          </p:cNvPr>
          <p:cNvSpPr/>
          <p:nvPr/>
        </p:nvSpPr>
        <p:spPr>
          <a:xfrm>
            <a:off x="8135856" y="5151442"/>
            <a:ext cx="1443599" cy="58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Monitoring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0B6C23-B0EF-4B2E-ABED-23F53D0C0E07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A4E81F1A-D3E3-471E-803C-CEF7B7956838}"/>
              </a:ext>
            </a:extLst>
          </p:cNvPr>
          <p:cNvSpPr/>
          <p:nvPr/>
        </p:nvSpPr>
        <p:spPr>
          <a:xfrm>
            <a:off x="6075452" y="2146630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Feature store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Flowchart: Magnetic Disk 50">
            <a:extLst>
              <a:ext uri="{FF2B5EF4-FFF2-40B4-BE49-F238E27FC236}">
                <a16:creationId xmlns:a16="http://schemas.microsoft.com/office/drawing/2014/main" id="{194114F6-DFD2-4F18-8DE3-C78D11316693}"/>
              </a:ext>
            </a:extLst>
          </p:cNvPr>
          <p:cNvSpPr/>
          <p:nvPr/>
        </p:nvSpPr>
        <p:spPr>
          <a:xfrm>
            <a:off x="8087473" y="2172315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92C12B5-22AA-4F18-9298-541DF98E3CED}"/>
              </a:ext>
            </a:extLst>
          </p:cNvPr>
          <p:cNvSpPr/>
          <p:nvPr/>
        </p:nvSpPr>
        <p:spPr>
          <a:xfrm rot="10800000">
            <a:off x="9174349" y="927831"/>
            <a:ext cx="69319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5" name="Graphic 3" descr="Brain with solid fill">
            <a:extLst>
              <a:ext uri="{FF2B5EF4-FFF2-40B4-BE49-F238E27FC236}">
                <a16:creationId xmlns:a16="http://schemas.microsoft.com/office/drawing/2014/main" id="{BF88807F-81F8-41E2-BD72-03A71F063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1" y="1533418"/>
            <a:ext cx="511995" cy="511996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4F4815BA-1FBA-40F3-89BA-F0E17A6DD199}"/>
              </a:ext>
            </a:extLst>
          </p:cNvPr>
          <p:cNvSpPr/>
          <p:nvPr/>
        </p:nvSpPr>
        <p:spPr>
          <a:xfrm>
            <a:off x="6236289" y="1422674"/>
            <a:ext cx="205484" cy="667821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18" descr="Bar chart with solid fill">
            <a:extLst>
              <a:ext uri="{FF2B5EF4-FFF2-40B4-BE49-F238E27FC236}">
                <a16:creationId xmlns:a16="http://schemas.microsoft.com/office/drawing/2014/main" id="{A0124421-5775-4FDF-B175-9517D8C7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0422" y="1489252"/>
            <a:ext cx="468352" cy="468352"/>
          </a:xfrm>
          <a:prstGeom prst="rect">
            <a:avLst/>
          </a:prstGeom>
        </p:spPr>
      </p:pic>
      <p:sp>
        <p:nvSpPr>
          <p:cNvPr id="60" name="Arrow: Up-Down 59">
            <a:extLst>
              <a:ext uri="{FF2B5EF4-FFF2-40B4-BE49-F238E27FC236}">
                <a16:creationId xmlns:a16="http://schemas.microsoft.com/office/drawing/2014/main" id="{2868F87E-CC06-4AA4-B5AA-B3C61F4E4A24}"/>
              </a:ext>
            </a:extLst>
          </p:cNvPr>
          <p:cNvSpPr/>
          <p:nvPr/>
        </p:nvSpPr>
        <p:spPr>
          <a:xfrm>
            <a:off x="6741435" y="2861055"/>
            <a:ext cx="205484" cy="839056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A49EF65-6007-4A2D-933B-B72087A9AF0A}"/>
              </a:ext>
            </a:extLst>
          </p:cNvPr>
          <p:cNvSpPr/>
          <p:nvPr/>
        </p:nvSpPr>
        <p:spPr>
          <a:xfrm>
            <a:off x="7093833" y="927831"/>
            <a:ext cx="676069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Flowchart: Magnetic Disk 48">
            <a:extLst>
              <a:ext uri="{FF2B5EF4-FFF2-40B4-BE49-F238E27FC236}">
                <a16:creationId xmlns:a16="http://schemas.microsoft.com/office/drawing/2014/main" id="{116ADF05-D3FC-4A48-BE96-74313D0D1C51}"/>
              </a:ext>
            </a:extLst>
          </p:cNvPr>
          <p:cNvSpPr/>
          <p:nvPr/>
        </p:nvSpPr>
        <p:spPr>
          <a:xfrm>
            <a:off x="10065248" y="2146629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ML Metadata</a:t>
            </a:r>
            <a:endParaRPr lang="en-US"/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7" descr="A picture containing silver&#10;&#10;Description automatically generated">
            <a:extLst>
              <a:ext uri="{FF2B5EF4-FFF2-40B4-BE49-F238E27FC236}">
                <a16:creationId xmlns:a16="http://schemas.microsoft.com/office/drawing/2014/main" id="{11E34AD4-5B43-4542-B190-65F0A78F2E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7703" y="1051004"/>
            <a:ext cx="5226121" cy="31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13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CB0AE5A-F252-4227-B612-63929E73458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68E60CF-4946-47FE-852E-626F82A97E63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latin typeface="Poppins Light"/>
                <a:cs typeface="Poppins Light"/>
              </a:rPr>
              <a:t>Automated pipelines for continuous delivery,</a:t>
            </a: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latin typeface="Poppins Light"/>
                <a:cs typeface="Poppins Light"/>
              </a:rPr>
              <a:t>deployment, monitoring</a:t>
            </a: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latin typeface="Poppins Light"/>
                <a:cs typeface="Poppins Light"/>
              </a:rPr>
              <a:t>and training</a:t>
            </a: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>
              <a:cs typeface="Poppins Ligh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25FFE0-D602-4DED-9B3D-F357FEAD21E5}"/>
              </a:ext>
            </a:extLst>
          </p:cNvPr>
          <p:cNvSpPr/>
          <p:nvPr/>
        </p:nvSpPr>
        <p:spPr>
          <a:xfrm>
            <a:off x="5399069" y="1045395"/>
            <a:ext cx="5916201" cy="2962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Automated 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Pipelines 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BBDD08-15D7-41BF-9DF2-9A9109055615}"/>
              </a:ext>
            </a:extLst>
          </p:cNvPr>
          <p:cNvSpPr/>
          <p:nvPr/>
        </p:nvSpPr>
        <p:spPr>
          <a:xfrm>
            <a:off x="7825440" y="731363"/>
            <a:ext cx="1306610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93B598-1283-4973-9BE4-C2AC1715298F}"/>
              </a:ext>
            </a:extLst>
          </p:cNvPr>
          <p:cNvSpPr/>
          <p:nvPr/>
        </p:nvSpPr>
        <p:spPr>
          <a:xfrm>
            <a:off x="5635499" y="716014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FF73A8-4D60-4CB1-A84D-DA5CC1F4DDA4}"/>
              </a:ext>
            </a:extLst>
          </p:cNvPr>
          <p:cNvSpPr/>
          <p:nvPr/>
        </p:nvSpPr>
        <p:spPr>
          <a:xfrm>
            <a:off x="9938742" y="726977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24F96492-B4D9-4463-839A-7A9F40E5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3996" y="521769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B6312469-9D9A-4528-8FB5-EF46B436D618}"/>
              </a:ext>
            </a:extLst>
          </p:cNvPr>
          <p:cNvSpPr/>
          <p:nvPr/>
        </p:nvSpPr>
        <p:spPr>
          <a:xfrm rot="5400000">
            <a:off x="8159987" y="1676884"/>
            <a:ext cx="725037" cy="2144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A10BE2E9-FDFD-42E9-A4AC-6229CC144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0976" y="491804"/>
            <a:ext cx="551986" cy="533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CE38C8B-8EAC-43B0-B485-0FC30EFD269E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38FD291-1550-4A22-A3A6-43F95AF7E272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04CFB0-FA55-43C6-9A1F-3542A2BF0060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B0C55EC4-E9D8-4A77-81B3-3CAD9F15D105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E7FDB84C-F7DA-4281-8AE0-FD845622F51D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B9337-8BDF-4A65-B997-39F417786BC8}"/>
              </a:ext>
            </a:extLst>
          </p:cNvPr>
          <p:cNvSpPr/>
          <p:nvPr/>
        </p:nvSpPr>
        <p:spPr>
          <a:xfrm>
            <a:off x="5069911" y="492168"/>
            <a:ext cx="6358698" cy="55027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D645020D-0C01-4420-BD3E-FAC4E3E8D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58310AFF-9CC8-42A8-ABEC-A840F314E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DF1B6EBA-2B77-46B0-BAAA-A7516F3990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0BE81A25-0826-481F-8A2B-CB09DE4B00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0103" y="1576227"/>
            <a:ext cx="417816" cy="434939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0714B1EF-ACF9-4959-9F23-924433AEDC9D}"/>
              </a:ext>
            </a:extLst>
          </p:cNvPr>
          <p:cNvSpPr/>
          <p:nvPr/>
        </p:nvSpPr>
        <p:spPr>
          <a:xfrm rot="5400000">
            <a:off x="8455470" y="4624333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7" name="Graphic 9" descr="Statistics with solid fill">
            <a:extLst>
              <a:ext uri="{FF2B5EF4-FFF2-40B4-BE49-F238E27FC236}">
                <a16:creationId xmlns:a16="http://schemas.microsoft.com/office/drawing/2014/main" id="{89FA20D5-4A1E-4E38-ABC9-AF5B2E1C73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6463" y="4452991"/>
            <a:ext cx="537681" cy="546243"/>
          </a:xfrm>
          <a:prstGeom prst="rect">
            <a:avLst/>
          </a:prstGeom>
        </p:spPr>
      </p:pic>
      <p:sp>
        <p:nvSpPr>
          <p:cNvPr id="48" name="TextBox 28">
            <a:extLst>
              <a:ext uri="{FF2B5EF4-FFF2-40B4-BE49-F238E27FC236}">
                <a16:creationId xmlns:a16="http://schemas.microsoft.com/office/drawing/2014/main" id="{799F9915-9217-4645-8949-1785543AC515}"/>
              </a:ext>
            </a:extLst>
          </p:cNvPr>
          <p:cNvSpPr txBox="1"/>
          <p:nvPr/>
        </p:nvSpPr>
        <p:spPr>
          <a:xfrm>
            <a:off x="9445721" y="4576879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Metrics</a:t>
            </a:r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836FFB-FE3E-44BE-87C1-ECFB122ACBD2}"/>
              </a:ext>
            </a:extLst>
          </p:cNvPr>
          <p:cNvSpPr/>
          <p:nvPr/>
        </p:nvSpPr>
        <p:spPr>
          <a:xfrm>
            <a:off x="8135856" y="5151442"/>
            <a:ext cx="1443599" cy="58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Monitoring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0B6C23-B0EF-4B2E-ABED-23F53D0C0E07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A4E81F1A-D3E3-471E-803C-CEF7B7956838}"/>
              </a:ext>
            </a:extLst>
          </p:cNvPr>
          <p:cNvSpPr/>
          <p:nvPr/>
        </p:nvSpPr>
        <p:spPr>
          <a:xfrm>
            <a:off x="6075452" y="2146630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Feature store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92C12B5-22AA-4F18-9298-541DF98E3CED}"/>
              </a:ext>
            </a:extLst>
          </p:cNvPr>
          <p:cNvSpPr/>
          <p:nvPr/>
        </p:nvSpPr>
        <p:spPr>
          <a:xfrm rot="10800000">
            <a:off x="9174349" y="927831"/>
            <a:ext cx="69319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5" name="Graphic 3" descr="Brain with solid fill">
            <a:extLst>
              <a:ext uri="{FF2B5EF4-FFF2-40B4-BE49-F238E27FC236}">
                <a16:creationId xmlns:a16="http://schemas.microsoft.com/office/drawing/2014/main" id="{BF88807F-81F8-41E2-BD72-03A71F063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1" y="1533418"/>
            <a:ext cx="511995" cy="511996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4F4815BA-1FBA-40F3-89BA-F0E17A6DD199}"/>
              </a:ext>
            </a:extLst>
          </p:cNvPr>
          <p:cNvSpPr/>
          <p:nvPr/>
        </p:nvSpPr>
        <p:spPr>
          <a:xfrm>
            <a:off x="6236289" y="1422674"/>
            <a:ext cx="205484" cy="667821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18" descr="Bar chart with solid fill">
            <a:extLst>
              <a:ext uri="{FF2B5EF4-FFF2-40B4-BE49-F238E27FC236}">
                <a16:creationId xmlns:a16="http://schemas.microsoft.com/office/drawing/2014/main" id="{A0124421-5775-4FDF-B175-9517D8C7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0422" y="1489252"/>
            <a:ext cx="468352" cy="468352"/>
          </a:xfrm>
          <a:prstGeom prst="rect">
            <a:avLst/>
          </a:prstGeom>
        </p:spPr>
      </p:pic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03A7FA30-BB0F-459B-A8E0-730792812E9B}"/>
              </a:ext>
            </a:extLst>
          </p:cNvPr>
          <p:cNvSpPr/>
          <p:nvPr/>
        </p:nvSpPr>
        <p:spPr>
          <a:xfrm>
            <a:off x="6741435" y="2861055"/>
            <a:ext cx="205484" cy="839056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DFC9BE9-4DDE-4BB7-ABF3-D626E351B6B0}"/>
              </a:ext>
            </a:extLst>
          </p:cNvPr>
          <p:cNvSpPr/>
          <p:nvPr/>
        </p:nvSpPr>
        <p:spPr>
          <a:xfrm>
            <a:off x="7093833" y="927831"/>
            <a:ext cx="676069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Flowchart: Magnetic Disk 36">
            <a:extLst>
              <a:ext uri="{FF2B5EF4-FFF2-40B4-BE49-F238E27FC236}">
                <a16:creationId xmlns:a16="http://schemas.microsoft.com/office/drawing/2014/main" id="{5BA96287-0B3E-44F0-A03F-72B4958FD219}"/>
              </a:ext>
            </a:extLst>
          </p:cNvPr>
          <p:cNvSpPr/>
          <p:nvPr/>
        </p:nvSpPr>
        <p:spPr>
          <a:xfrm>
            <a:off x="8087473" y="2172315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Flowchart: Magnetic Disk 37">
            <a:extLst>
              <a:ext uri="{FF2B5EF4-FFF2-40B4-BE49-F238E27FC236}">
                <a16:creationId xmlns:a16="http://schemas.microsoft.com/office/drawing/2014/main" id="{40A28FFE-7757-44E5-98BC-6AA7E7FD46AA}"/>
              </a:ext>
            </a:extLst>
          </p:cNvPr>
          <p:cNvSpPr/>
          <p:nvPr/>
        </p:nvSpPr>
        <p:spPr>
          <a:xfrm>
            <a:off x="10065248" y="2146629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ML Metadata</a:t>
            </a:r>
            <a:endParaRPr lang="en-US"/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75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14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CB0AE5A-F252-4227-B612-63929E73458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68E60CF-4946-47FE-852E-626F82A97E63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9987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Light"/>
              </a:rPr>
              <a:t>Specialized tools, skills, experience, and collaboration of various roles.</a:t>
            </a:r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E093634-714B-48C5-AB17-27001FDD011B}"/>
              </a:ext>
            </a:extLst>
          </p:cNvPr>
          <p:cNvSpPr/>
          <p:nvPr/>
        </p:nvSpPr>
        <p:spPr>
          <a:xfrm>
            <a:off x="5399069" y="1045395"/>
            <a:ext cx="5916201" cy="2962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Automated 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Pipelines 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5B81B28-0464-4332-8C85-A17CE6934581}"/>
              </a:ext>
            </a:extLst>
          </p:cNvPr>
          <p:cNvSpPr/>
          <p:nvPr/>
        </p:nvSpPr>
        <p:spPr>
          <a:xfrm>
            <a:off x="7825440" y="731363"/>
            <a:ext cx="1306610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9D649E1-9F4B-4603-B66E-C1FF2C8739D7}"/>
              </a:ext>
            </a:extLst>
          </p:cNvPr>
          <p:cNvSpPr/>
          <p:nvPr/>
        </p:nvSpPr>
        <p:spPr>
          <a:xfrm>
            <a:off x="5635499" y="716014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F141371-4C16-409C-ABE8-5982B35CEFE0}"/>
              </a:ext>
            </a:extLst>
          </p:cNvPr>
          <p:cNvSpPr/>
          <p:nvPr/>
        </p:nvSpPr>
        <p:spPr>
          <a:xfrm>
            <a:off x="9938742" y="726977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63" name="Graphic 18" descr="Bar chart with solid fill">
            <a:extLst>
              <a:ext uri="{FF2B5EF4-FFF2-40B4-BE49-F238E27FC236}">
                <a16:creationId xmlns:a16="http://schemas.microsoft.com/office/drawing/2014/main" id="{F6075560-AB45-4454-BC7E-EFDD6BECA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3996" y="521769"/>
            <a:ext cx="468352" cy="468352"/>
          </a:xfrm>
          <a:prstGeom prst="rect">
            <a:avLst/>
          </a:prstGeom>
        </p:spPr>
      </p:pic>
      <p:sp>
        <p:nvSpPr>
          <p:cNvPr id="65" name="Arrow: Right 64">
            <a:extLst>
              <a:ext uri="{FF2B5EF4-FFF2-40B4-BE49-F238E27FC236}">
                <a16:creationId xmlns:a16="http://schemas.microsoft.com/office/drawing/2014/main" id="{6CFB3E76-B25A-42F3-85B3-42E96F5FDFD8}"/>
              </a:ext>
            </a:extLst>
          </p:cNvPr>
          <p:cNvSpPr/>
          <p:nvPr/>
        </p:nvSpPr>
        <p:spPr>
          <a:xfrm rot="5400000">
            <a:off x="8159987" y="1676884"/>
            <a:ext cx="725037" cy="2144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67" name="Graphic 21" descr="Branching diagram with solid fill">
            <a:extLst>
              <a:ext uri="{FF2B5EF4-FFF2-40B4-BE49-F238E27FC236}">
                <a16:creationId xmlns:a16="http://schemas.microsoft.com/office/drawing/2014/main" id="{A6299A87-62E1-4AAC-882D-1876D7B9B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0976" y="491804"/>
            <a:ext cx="551986" cy="533400"/>
          </a:xfrm>
          <a:prstGeom prst="rect">
            <a:avLst/>
          </a:prstGeom>
        </p:spPr>
      </p:pic>
      <p:sp>
        <p:nvSpPr>
          <p:cNvPr id="69" name="Arrow: Right 68">
            <a:extLst>
              <a:ext uri="{FF2B5EF4-FFF2-40B4-BE49-F238E27FC236}">
                <a16:creationId xmlns:a16="http://schemas.microsoft.com/office/drawing/2014/main" id="{C109A391-4FC5-45CA-A29E-45EF34F4835B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A6D12227-13F8-46F1-BA2A-EBEE6727928C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4D36D3E9-BBAA-4C7A-AE99-9F1C28521144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TextBox 15">
            <a:extLst>
              <a:ext uri="{FF2B5EF4-FFF2-40B4-BE49-F238E27FC236}">
                <a16:creationId xmlns:a16="http://schemas.microsoft.com/office/drawing/2014/main" id="{2A322860-9855-43D3-8EE9-D5C900E21AFE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FAB978E6-B41E-42A3-8356-07BCAA51A1FF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D4A232-D370-46DD-A6D7-3D953DE580B4}"/>
              </a:ext>
            </a:extLst>
          </p:cNvPr>
          <p:cNvSpPr/>
          <p:nvPr/>
        </p:nvSpPr>
        <p:spPr>
          <a:xfrm>
            <a:off x="5069911" y="492168"/>
            <a:ext cx="6358698" cy="55027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1" name="Graphic 3" descr="Brain with solid fill">
            <a:extLst>
              <a:ext uri="{FF2B5EF4-FFF2-40B4-BE49-F238E27FC236}">
                <a16:creationId xmlns:a16="http://schemas.microsoft.com/office/drawing/2014/main" id="{FD5126D0-C6E5-4D14-97EF-CB7C18F46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83" name="Graphic 4" descr="Questions with solid fill">
            <a:extLst>
              <a:ext uri="{FF2B5EF4-FFF2-40B4-BE49-F238E27FC236}">
                <a16:creationId xmlns:a16="http://schemas.microsoft.com/office/drawing/2014/main" id="{4774699D-2BE7-427A-8E37-37383C091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85" name="Graphic 7" descr="Presentation with pie chart with solid fill">
            <a:extLst>
              <a:ext uri="{FF2B5EF4-FFF2-40B4-BE49-F238E27FC236}">
                <a16:creationId xmlns:a16="http://schemas.microsoft.com/office/drawing/2014/main" id="{62712C99-9389-48B6-B86B-673B357E2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pic>
        <p:nvPicPr>
          <p:cNvPr id="87" name="Graphic 9" descr="Binary with solid fill">
            <a:extLst>
              <a:ext uri="{FF2B5EF4-FFF2-40B4-BE49-F238E27FC236}">
                <a16:creationId xmlns:a16="http://schemas.microsoft.com/office/drawing/2014/main" id="{0CB78875-9927-4AE4-B986-0A8828B039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0103" y="1576227"/>
            <a:ext cx="417816" cy="434939"/>
          </a:xfrm>
          <a:prstGeom prst="rect">
            <a:avLst/>
          </a:prstGeom>
        </p:spPr>
      </p:pic>
      <p:sp>
        <p:nvSpPr>
          <p:cNvPr id="89" name="Arrow: Right 88">
            <a:extLst>
              <a:ext uri="{FF2B5EF4-FFF2-40B4-BE49-F238E27FC236}">
                <a16:creationId xmlns:a16="http://schemas.microsoft.com/office/drawing/2014/main" id="{74CBE131-DC8F-4171-B76F-D953F1D32D6B}"/>
              </a:ext>
            </a:extLst>
          </p:cNvPr>
          <p:cNvSpPr/>
          <p:nvPr/>
        </p:nvSpPr>
        <p:spPr>
          <a:xfrm rot="5400000">
            <a:off x="8455470" y="4624333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1" name="Graphic 9" descr="Statistics with solid fill">
            <a:extLst>
              <a:ext uri="{FF2B5EF4-FFF2-40B4-BE49-F238E27FC236}">
                <a16:creationId xmlns:a16="http://schemas.microsoft.com/office/drawing/2014/main" id="{C826EDEF-38BA-458B-8D6E-17D4E611AB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6463" y="4452991"/>
            <a:ext cx="537681" cy="546243"/>
          </a:xfrm>
          <a:prstGeom prst="rect">
            <a:avLst/>
          </a:prstGeom>
        </p:spPr>
      </p:pic>
      <p:sp>
        <p:nvSpPr>
          <p:cNvPr id="93" name="TextBox 28">
            <a:extLst>
              <a:ext uri="{FF2B5EF4-FFF2-40B4-BE49-F238E27FC236}">
                <a16:creationId xmlns:a16="http://schemas.microsoft.com/office/drawing/2014/main" id="{0A97F333-8A82-4A3E-98EE-B403C36B2AB5}"/>
              </a:ext>
            </a:extLst>
          </p:cNvPr>
          <p:cNvSpPr txBox="1"/>
          <p:nvPr/>
        </p:nvSpPr>
        <p:spPr>
          <a:xfrm>
            <a:off x="9445721" y="4576879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Metrics</a:t>
            </a:r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898D5E2F-CA3E-4998-8459-825454097943}"/>
              </a:ext>
            </a:extLst>
          </p:cNvPr>
          <p:cNvSpPr/>
          <p:nvPr/>
        </p:nvSpPr>
        <p:spPr>
          <a:xfrm>
            <a:off x="8135856" y="5151442"/>
            <a:ext cx="1443599" cy="58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Monitoring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570D752A-5616-4BC6-BAEB-D60439A806C6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  <p:sp>
        <p:nvSpPr>
          <p:cNvPr id="99" name="Flowchart: Magnetic Disk 98">
            <a:extLst>
              <a:ext uri="{FF2B5EF4-FFF2-40B4-BE49-F238E27FC236}">
                <a16:creationId xmlns:a16="http://schemas.microsoft.com/office/drawing/2014/main" id="{4E6130D7-DEC6-4545-B312-A82653E51456}"/>
              </a:ext>
            </a:extLst>
          </p:cNvPr>
          <p:cNvSpPr/>
          <p:nvPr/>
        </p:nvSpPr>
        <p:spPr>
          <a:xfrm>
            <a:off x="6075452" y="2146630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Feature store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3EFC0D5C-9758-4120-8559-97D971A52C88}"/>
              </a:ext>
            </a:extLst>
          </p:cNvPr>
          <p:cNvSpPr/>
          <p:nvPr/>
        </p:nvSpPr>
        <p:spPr>
          <a:xfrm rot="10800000">
            <a:off x="9174349" y="927831"/>
            <a:ext cx="69319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5" name="Graphic 3" descr="Brain with solid fill">
            <a:extLst>
              <a:ext uri="{FF2B5EF4-FFF2-40B4-BE49-F238E27FC236}">
                <a16:creationId xmlns:a16="http://schemas.microsoft.com/office/drawing/2014/main" id="{3D34E658-D74F-4E80-A523-E918B9BC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1" y="1533418"/>
            <a:ext cx="511995" cy="511996"/>
          </a:xfrm>
          <a:prstGeom prst="rect">
            <a:avLst/>
          </a:prstGeom>
        </p:spPr>
      </p:pic>
      <p:sp>
        <p:nvSpPr>
          <p:cNvPr id="107" name="Arrow: Up-Down 106">
            <a:extLst>
              <a:ext uri="{FF2B5EF4-FFF2-40B4-BE49-F238E27FC236}">
                <a16:creationId xmlns:a16="http://schemas.microsoft.com/office/drawing/2014/main" id="{E83F6270-C9E8-4192-97BE-73619E5BB782}"/>
              </a:ext>
            </a:extLst>
          </p:cNvPr>
          <p:cNvSpPr/>
          <p:nvPr/>
        </p:nvSpPr>
        <p:spPr>
          <a:xfrm>
            <a:off x="6236289" y="1422674"/>
            <a:ext cx="205484" cy="667821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Graphic 18" descr="Bar chart with solid fill">
            <a:extLst>
              <a:ext uri="{FF2B5EF4-FFF2-40B4-BE49-F238E27FC236}">
                <a16:creationId xmlns:a16="http://schemas.microsoft.com/office/drawing/2014/main" id="{8B05708F-779E-4DE0-8B8D-6069469F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0422" y="1489252"/>
            <a:ext cx="468352" cy="468352"/>
          </a:xfrm>
          <a:prstGeom prst="rect">
            <a:avLst/>
          </a:prstGeom>
        </p:spPr>
      </p:pic>
      <p:sp>
        <p:nvSpPr>
          <p:cNvPr id="111" name="Arrow: Up-Down 110">
            <a:extLst>
              <a:ext uri="{FF2B5EF4-FFF2-40B4-BE49-F238E27FC236}">
                <a16:creationId xmlns:a16="http://schemas.microsoft.com/office/drawing/2014/main" id="{8222894D-CAED-4DB2-8799-C3A6D388CB1A}"/>
              </a:ext>
            </a:extLst>
          </p:cNvPr>
          <p:cNvSpPr/>
          <p:nvPr/>
        </p:nvSpPr>
        <p:spPr>
          <a:xfrm>
            <a:off x="6741435" y="2861055"/>
            <a:ext cx="205484" cy="839056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0CE88C79-9B6E-4F13-B12B-6C6AE3F5D8B0}"/>
              </a:ext>
            </a:extLst>
          </p:cNvPr>
          <p:cNvSpPr/>
          <p:nvPr/>
        </p:nvSpPr>
        <p:spPr>
          <a:xfrm>
            <a:off x="7093833" y="927831"/>
            <a:ext cx="676069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FA97A673-10BC-49D3-9D47-2B49DE37E446}"/>
              </a:ext>
            </a:extLst>
          </p:cNvPr>
          <p:cNvSpPr/>
          <p:nvPr/>
        </p:nvSpPr>
        <p:spPr>
          <a:xfrm>
            <a:off x="8087473" y="2172315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5FC9CCDE-088C-400B-9A86-2F0EF3C9848A}"/>
              </a:ext>
            </a:extLst>
          </p:cNvPr>
          <p:cNvSpPr/>
          <p:nvPr/>
        </p:nvSpPr>
        <p:spPr>
          <a:xfrm>
            <a:off x="10065248" y="2146629"/>
            <a:ext cx="933236" cy="68494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ML Metadata</a:t>
            </a:r>
            <a:endParaRPr lang="en-US"/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E3DCE02-8A49-409D-9F77-9C04E65B480C}"/>
              </a:ext>
            </a:extLst>
          </p:cNvPr>
          <p:cNvSpPr/>
          <p:nvPr/>
        </p:nvSpPr>
        <p:spPr>
          <a:xfrm>
            <a:off x="5099407" y="531689"/>
            <a:ext cx="2174694" cy="19349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Data Engineers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6FB6735-B7E4-430A-97F4-EC9DAE587A2A}"/>
              </a:ext>
            </a:extLst>
          </p:cNvPr>
          <p:cNvSpPr/>
          <p:nvPr/>
        </p:nvSpPr>
        <p:spPr>
          <a:xfrm>
            <a:off x="5090844" y="2235486"/>
            <a:ext cx="4143908" cy="37329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Data Scientists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B34849E-99D7-4B2A-AD4B-4E5A38D2C10E}"/>
              </a:ext>
            </a:extLst>
          </p:cNvPr>
          <p:cNvSpPr/>
          <p:nvPr/>
        </p:nvSpPr>
        <p:spPr>
          <a:xfrm>
            <a:off x="5097694" y="1865617"/>
            <a:ext cx="2166133" cy="1301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Data/Business Analysts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8094A60-ACE9-4914-9D42-AE5154D293C3}"/>
              </a:ext>
            </a:extLst>
          </p:cNvPr>
          <p:cNvSpPr/>
          <p:nvPr/>
        </p:nvSpPr>
        <p:spPr>
          <a:xfrm>
            <a:off x="7162801" y="531689"/>
            <a:ext cx="4238087" cy="2988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ML Engineers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000A0F6-C769-4B6F-B746-E3C209EF7FCA}"/>
              </a:ext>
            </a:extLst>
          </p:cNvPr>
          <p:cNvSpPr/>
          <p:nvPr/>
        </p:nvSpPr>
        <p:spPr>
          <a:xfrm>
            <a:off x="8284396" y="2466656"/>
            <a:ext cx="3107929" cy="350177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DevOps Engineers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068FE3DE-36F9-4671-ADA4-131818F0D906}"/>
              </a:ext>
            </a:extLst>
          </p:cNvPr>
          <p:cNvSpPr/>
          <p:nvPr/>
        </p:nvSpPr>
        <p:spPr>
          <a:xfrm>
            <a:off x="7272392" y="2195246"/>
            <a:ext cx="3399352" cy="219866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</a:rPr>
              <a:t>Software Engineers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 animBg="1"/>
      <p:bldP spid="119" grpId="0" animBg="1"/>
      <p:bldP spid="121" grpId="0" animBg="1"/>
      <p:bldP spid="123" grpId="0" animBg="1"/>
      <p:bldP spid="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15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B950755A-478F-46C6-A385-54B80213FC03}"/>
              </a:ext>
            </a:extLst>
          </p:cNvPr>
          <p:cNvSpPr>
            <a:spLocks noGrp="1"/>
          </p:cNvSpPr>
          <p:nvPr/>
        </p:nvSpPr>
        <p:spPr>
          <a:xfrm>
            <a:off x="769010" y="239147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Poppins Medium"/>
              </a:rPr>
              <a:t>MLOps</a:t>
            </a:r>
            <a:endParaRPr lang="en-US" err="1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3CCA6ABB-BE82-4CC1-A67D-474338AE1ABD}"/>
              </a:ext>
            </a:extLst>
          </p:cNvPr>
          <p:cNvSpPr txBox="1"/>
          <p:nvPr/>
        </p:nvSpPr>
        <p:spPr>
          <a:xfrm>
            <a:off x="338253" y="3172521"/>
            <a:ext cx="4638907" cy="31393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+mn-lt"/>
                <a:cs typeface="+mn-lt"/>
              </a:rPr>
              <a:t>ML projects have specialized lifecycles</a:t>
            </a:r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Broader team skills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Experimentation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CI: also testing and validating </a:t>
            </a:r>
            <a:r>
              <a:rPr lang="en-GB" b="1" dirty="0">
                <a:ea typeface="+mn-lt"/>
                <a:cs typeface="+mn-lt"/>
              </a:rPr>
              <a:t>data</a:t>
            </a:r>
            <a:r>
              <a:rPr lang="en-GB" dirty="0">
                <a:ea typeface="+mn-lt"/>
                <a:cs typeface="+mn-lt"/>
              </a:rPr>
              <a:t> and </a:t>
            </a:r>
            <a:r>
              <a:rPr lang="en-GB" b="1" dirty="0">
                <a:ea typeface="+mn-lt"/>
                <a:cs typeface="+mn-lt"/>
              </a:rPr>
              <a:t>models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CD: automation for training and serving models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CT (Continuous Training): automatically retraining/serving models</a:t>
            </a:r>
            <a:endParaRPr lang="en-GB" dirty="0"/>
          </a:p>
          <a:p>
            <a:pPr algn="l"/>
            <a:endParaRPr lang="en-GB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0E1D87F5-F7E3-4B0B-8BED-F5CDD35C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205" y="1568194"/>
            <a:ext cx="6683297" cy="3935342"/>
          </a:xfrm>
          <a:prstGeom prst="rect">
            <a:avLst/>
          </a:prstGeom>
        </p:spPr>
      </p:pic>
      <p:pic>
        <p:nvPicPr>
          <p:cNvPr id="20" name="Graphic 20">
            <a:extLst>
              <a:ext uri="{FF2B5EF4-FFF2-40B4-BE49-F238E27FC236}">
                <a16:creationId xmlns:a16="http://schemas.microsoft.com/office/drawing/2014/main" id="{A817B3A5-D7C8-4B7B-A657-CD31674A0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1166" y="2008521"/>
            <a:ext cx="2962738" cy="2924591"/>
          </a:xfrm>
          <a:prstGeom prst="rect">
            <a:avLst/>
          </a:prstGeom>
        </p:spPr>
      </p:pic>
      <p:pic>
        <p:nvPicPr>
          <p:cNvPr id="21" name="Graphic 21">
            <a:extLst>
              <a:ext uri="{FF2B5EF4-FFF2-40B4-BE49-F238E27FC236}">
                <a16:creationId xmlns:a16="http://schemas.microsoft.com/office/drawing/2014/main" id="{BE3C8416-CAFA-411B-A25C-5CC36FD1D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6993" y="2443279"/>
            <a:ext cx="1970281" cy="20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16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7208918-CA57-470A-8761-E7A332581994}"/>
              </a:ext>
            </a:extLst>
          </p:cNvPr>
          <p:cNvSpPr txBox="1"/>
          <p:nvPr/>
        </p:nvSpPr>
        <p:spPr>
          <a:xfrm>
            <a:off x="301082" y="3349082"/>
            <a:ext cx="3857382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17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7208918-CA57-470A-8761-E7A332581994}"/>
              </a:ext>
            </a:extLst>
          </p:cNvPr>
          <p:cNvSpPr txBox="1"/>
          <p:nvPr/>
        </p:nvSpPr>
        <p:spPr>
          <a:xfrm>
            <a:off x="301082" y="3349082"/>
            <a:ext cx="3857382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Open, extensible integration framework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A09DC5B8-966E-46AD-B022-0EE25FC42BD8}"/>
              </a:ext>
            </a:extLst>
          </p:cNvPr>
          <p:cNvSpPr/>
          <p:nvPr/>
        </p:nvSpPr>
        <p:spPr>
          <a:xfrm>
            <a:off x="7411666" y="1356389"/>
            <a:ext cx="3979771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7C4A75-5865-4ECF-8111-2FBE3EBFDF15}"/>
              </a:ext>
            </a:extLst>
          </p:cNvPr>
          <p:cNvGrpSpPr/>
          <p:nvPr/>
        </p:nvGrpSpPr>
        <p:grpSpPr>
          <a:xfrm>
            <a:off x="7149589" y="1764172"/>
            <a:ext cx="2553190" cy="2508291"/>
            <a:chOff x="7149589" y="1764172"/>
            <a:chExt cx="2553190" cy="2508291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24B454F-11B2-4EC7-9BCF-F621B312F208}"/>
                </a:ext>
              </a:extLst>
            </p:cNvPr>
            <p:cNvSpPr/>
            <p:nvPr/>
          </p:nvSpPr>
          <p:spPr>
            <a:xfrm>
              <a:off x="7149589" y="1764172"/>
              <a:ext cx="564557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1A4FC399-554F-4B2A-BBF4-1C1721B39D8C}"/>
                </a:ext>
              </a:extLst>
            </p:cNvPr>
            <p:cNvSpPr/>
            <p:nvPr/>
          </p:nvSpPr>
          <p:spPr>
            <a:xfrm>
              <a:off x="7149589" y="2832830"/>
              <a:ext cx="666776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FB9ACAFB-8E39-457A-9754-165BE05147BF}"/>
                </a:ext>
              </a:extLst>
            </p:cNvPr>
            <p:cNvSpPr/>
            <p:nvPr/>
          </p:nvSpPr>
          <p:spPr>
            <a:xfrm>
              <a:off x="7149589" y="4087341"/>
              <a:ext cx="2553190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89E096-C4C9-4232-ADFB-C858290DAEBA}"/>
              </a:ext>
            </a:extLst>
          </p:cNvPr>
          <p:cNvGrpSpPr/>
          <p:nvPr/>
        </p:nvGrpSpPr>
        <p:grpSpPr>
          <a:xfrm>
            <a:off x="7633425" y="1552355"/>
            <a:ext cx="3616298" cy="2905059"/>
            <a:chOff x="7633425" y="1552355"/>
            <a:chExt cx="3616298" cy="290505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050B19-DF96-43B9-B1DC-C2763DC8076E}"/>
                </a:ext>
              </a:extLst>
            </p:cNvPr>
            <p:cNvSpPr/>
            <p:nvPr/>
          </p:nvSpPr>
          <p:spPr>
            <a:xfrm>
              <a:off x="7689182" y="155235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EF4C1AE2-2638-4ABF-B895-CA8C5E244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1791" y="1569088"/>
              <a:ext cx="1051933" cy="606776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1880FD6-33D6-46DC-B1C8-75E1B9F6E012}"/>
                </a:ext>
              </a:extLst>
            </p:cNvPr>
            <p:cNvSpPr/>
            <p:nvPr/>
          </p:nvSpPr>
          <p:spPr>
            <a:xfrm>
              <a:off x="7819280" y="2583842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0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DC873FE-1528-4E1C-876A-63E86C2B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6742" y="2734383"/>
              <a:ext cx="1507275" cy="339161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57128CF-C9A1-4066-BA20-0A0720E4422B}"/>
                </a:ext>
              </a:extLst>
            </p:cNvPr>
            <p:cNvSpPr/>
            <p:nvPr/>
          </p:nvSpPr>
          <p:spPr>
            <a:xfrm>
              <a:off x="9529133" y="164528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3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0EA9F72D-F0FD-4972-BC03-9EAE843DC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77400" y="1677423"/>
              <a:ext cx="1256372" cy="594547"/>
            </a:xfrm>
            <a:prstGeom prst="rect">
              <a:avLst/>
            </a:prstGeom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074F862-4395-4C5C-9650-01DF97CB562F}"/>
                </a:ext>
              </a:extLst>
            </p:cNvPr>
            <p:cNvSpPr/>
            <p:nvPr/>
          </p:nvSpPr>
          <p:spPr>
            <a:xfrm>
              <a:off x="9640645" y="2732526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4" name="Picture 24" descr="Logo, company name&#10;&#10;Description automatically generated">
              <a:extLst>
                <a:ext uri="{FF2B5EF4-FFF2-40B4-BE49-F238E27FC236}">
                  <a16:creationId xmlns:a16="http://schemas.microsoft.com/office/drawing/2014/main" id="{E48AFE0A-5617-48F6-B946-0FB67788D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65888" y="2555256"/>
              <a:ext cx="1683835" cy="966904"/>
            </a:xfrm>
            <a:prstGeom prst="rect">
              <a:avLst/>
            </a:prstGeom>
          </p:spPr>
        </p:pic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21795DE-E3FA-498D-AC7D-8DEA317D34E3}"/>
                </a:ext>
              </a:extLst>
            </p:cNvPr>
            <p:cNvSpPr/>
            <p:nvPr/>
          </p:nvSpPr>
          <p:spPr>
            <a:xfrm>
              <a:off x="9668523" y="3810476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Katib  </a:t>
              </a:r>
            </a:p>
          </p:txBody>
        </p:sp>
        <p:pic>
          <p:nvPicPr>
            <p:cNvPr id="25" name="Picture 25" descr="Shape, icon&#10;&#10;Description automatically generated">
              <a:extLst>
                <a:ext uri="{FF2B5EF4-FFF2-40B4-BE49-F238E27FC236}">
                  <a16:creationId xmlns:a16="http://schemas.microsoft.com/office/drawing/2014/main" id="{91D7B0A0-2B8C-40C3-9452-FC1111594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53833" y="3839620"/>
              <a:ext cx="471603" cy="609834"/>
            </a:xfrm>
            <a:prstGeom prst="rect">
              <a:avLst/>
            </a:prstGeom>
          </p:spPr>
        </p:pic>
        <p:pic>
          <p:nvPicPr>
            <p:cNvPr id="22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718E526-80A5-4F04-B8EE-E4AE55C52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60888" y="3502626"/>
              <a:ext cx="1488688" cy="484651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0ECFBE1-471E-4937-84B1-1A151B3D51BF}"/>
                </a:ext>
              </a:extLst>
            </p:cNvPr>
            <p:cNvSpPr/>
            <p:nvPr/>
          </p:nvSpPr>
          <p:spPr>
            <a:xfrm>
              <a:off x="7633425" y="3420184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7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18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7208918-CA57-470A-8761-E7A332581994}"/>
              </a:ext>
            </a:extLst>
          </p:cNvPr>
          <p:cNvSpPr txBox="1"/>
          <p:nvPr/>
        </p:nvSpPr>
        <p:spPr>
          <a:xfrm>
            <a:off x="301082" y="3349082"/>
            <a:ext cx="3857382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Open, extensible integration framework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Automated workflows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9E99C5C-2325-4A7C-9E73-FF535FE459EB}"/>
              </a:ext>
            </a:extLst>
          </p:cNvPr>
          <p:cNvGrpSpPr/>
          <p:nvPr/>
        </p:nvGrpSpPr>
        <p:grpSpPr>
          <a:xfrm>
            <a:off x="5032740" y="306313"/>
            <a:ext cx="6358698" cy="1186857"/>
            <a:chOff x="5032740" y="306313"/>
            <a:chExt cx="6358698" cy="11868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75F355F-B8E1-4EA7-8021-51C7711F2AB3}"/>
                </a:ext>
              </a:extLst>
            </p:cNvPr>
            <p:cNvSpPr/>
            <p:nvPr/>
          </p:nvSpPr>
          <p:spPr>
            <a:xfrm>
              <a:off x="5032740" y="306313"/>
              <a:ext cx="6358698" cy="782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320F86-2C22-4439-94C1-F70DCF721F4B}"/>
                </a:ext>
              </a:extLst>
            </p:cNvPr>
            <p:cNvSpPr/>
            <p:nvPr/>
          </p:nvSpPr>
          <p:spPr>
            <a:xfrm>
              <a:off x="7054148" y="489753"/>
              <a:ext cx="1046415" cy="3895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Training &amp; validation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EA08F34-64E0-46F2-A1CB-312BF7FA74C2}"/>
                </a:ext>
              </a:extLst>
            </p:cNvPr>
            <p:cNvSpPr/>
            <p:nvPr/>
          </p:nvSpPr>
          <p:spPr>
            <a:xfrm>
              <a:off x="5523987" y="492989"/>
              <a:ext cx="1122116" cy="40532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Data</a:t>
              </a:r>
              <a:endParaRPr lang="en-US" sz="1100"/>
            </a:p>
            <a:p>
              <a:pPr algn="ctr"/>
              <a:r>
                <a:rPr lang="en-GB" sz="1100" dirty="0"/>
                <a:t>preparation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E7FC8773-EAC7-4464-BA5A-EEE1B318217C}"/>
                </a:ext>
              </a:extLst>
            </p:cNvPr>
            <p:cNvSpPr/>
            <p:nvPr/>
          </p:nvSpPr>
          <p:spPr>
            <a:xfrm>
              <a:off x="6647784" y="593294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49D25C0-7B53-4D7D-B4AC-169B55CA375E}"/>
                </a:ext>
              </a:extLst>
            </p:cNvPr>
            <p:cNvSpPr/>
            <p:nvPr/>
          </p:nvSpPr>
          <p:spPr>
            <a:xfrm>
              <a:off x="9910759" y="495807"/>
              <a:ext cx="960380" cy="34821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Monitoring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6195135-0647-41BF-9E2A-22EBF3CA4724}"/>
                </a:ext>
              </a:extLst>
            </p:cNvPr>
            <p:cNvSpPr/>
            <p:nvPr/>
          </p:nvSpPr>
          <p:spPr>
            <a:xfrm>
              <a:off x="8508817" y="491945"/>
              <a:ext cx="997029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Prediction</a:t>
              </a:r>
              <a:endParaRPr lang="en-US" sz="1100"/>
            </a:p>
            <a:p>
              <a:pPr algn="ctr"/>
              <a:r>
                <a:rPr lang="en-GB" sz="1100" dirty="0"/>
                <a:t>Serving</a:t>
              </a:r>
              <a:endParaRPr lang="en-US" sz="1100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75C7583E-1C4E-46F9-B53A-9917E9D762B1}"/>
                </a:ext>
              </a:extLst>
            </p:cNvPr>
            <p:cNvSpPr/>
            <p:nvPr/>
          </p:nvSpPr>
          <p:spPr>
            <a:xfrm>
              <a:off x="8097442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AF961C40-D27D-4ED1-B44F-39C111A7B512}"/>
                </a:ext>
              </a:extLst>
            </p:cNvPr>
            <p:cNvSpPr/>
            <p:nvPr/>
          </p:nvSpPr>
          <p:spPr>
            <a:xfrm>
              <a:off x="9500637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23E9DA8E-35AC-40FA-A59E-0D43D9B826DA}"/>
                </a:ext>
              </a:extLst>
            </p:cNvPr>
            <p:cNvSpPr/>
            <p:nvPr/>
          </p:nvSpPr>
          <p:spPr>
            <a:xfrm rot="5400000">
              <a:off x="5978710" y="1188025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AE002A1-87E2-4576-93FC-83DECE3466A7}"/>
              </a:ext>
            </a:extLst>
          </p:cNvPr>
          <p:cNvSpPr/>
          <p:nvPr/>
        </p:nvSpPr>
        <p:spPr>
          <a:xfrm>
            <a:off x="7411666" y="1356389"/>
            <a:ext cx="3979771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909978-8820-471E-87FE-AF32839416EC}"/>
              </a:ext>
            </a:extLst>
          </p:cNvPr>
          <p:cNvGrpSpPr/>
          <p:nvPr/>
        </p:nvGrpSpPr>
        <p:grpSpPr>
          <a:xfrm>
            <a:off x="7149589" y="1764172"/>
            <a:ext cx="2553190" cy="2508291"/>
            <a:chOff x="7149589" y="1764172"/>
            <a:chExt cx="2553190" cy="2508291"/>
          </a:xfrm>
        </p:grpSpPr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6C47FA9F-64BA-4C48-9CDC-AE874AB6F035}"/>
                </a:ext>
              </a:extLst>
            </p:cNvPr>
            <p:cNvSpPr/>
            <p:nvPr/>
          </p:nvSpPr>
          <p:spPr>
            <a:xfrm>
              <a:off x="7149589" y="1764172"/>
              <a:ext cx="564557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86C5104D-BEF6-4932-A409-2259BB71E1A0}"/>
                </a:ext>
              </a:extLst>
            </p:cNvPr>
            <p:cNvSpPr/>
            <p:nvPr/>
          </p:nvSpPr>
          <p:spPr>
            <a:xfrm>
              <a:off x="7149589" y="2832830"/>
              <a:ext cx="666776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5F0F0846-C895-4E6F-86B7-0DA65D5289FD}"/>
                </a:ext>
              </a:extLst>
            </p:cNvPr>
            <p:cNvSpPr/>
            <p:nvPr/>
          </p:nvSpPr>
          <p:spPr>
            <a:xfrm>
              <a:off x="7149589" y="4087341"/>
              <a:ext cx="2553190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D0B65C-314C-4311-9BB5-D2C4B360CF46}"/>
              </a:ext>
            </a:extLst>
          </p:cNvPr>
          <p:cNvGrpSpPr/>
          <p:nvPr/>
        </p:nvGrpSpPr>
        <p:grpSpPr>
          <a:xfrm>
            <a:off x="7689182" y="1552355"/>
            <a:ext cx="1549578" cy="646938"/>
            <a:chOff x="7689182" y="1552355"/>
            <a:chExt cx="1549578" cy="646938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FA68FF6-93B4-4ECC-9307-326EE4B531FC}"/>
                </a:ext>
              </a:extLst>
            </p:cNvPr>
            <p:cNvSpPr/>
            <p:nvPr/>
          </p:nvSpPr>
          <p:spPr>
            <a:xfrm>
              <a:off x="7689182" y="155235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FF57E3CF-51E7-4916-833C-0CFE531F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1791" y="1569088"/>
              <a:ext cx="1051933" cy="6067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A9A8B1-656B-4498-BF5E-6A0B5894AFD6}"/>
              </a:ext>
            </a:extLst>
          </p:cNvPr>
          <p:cNvGrpSpPr/>
          <p:nvPr/>
        </p:nvGrpSpPr>
        <p:grpSpPr>
          <a:xfrm>
            <a:off x="7819280" y="2583842"/>
            <a:ext cx="1549578" cy="646938"/>
            <a:chOff x="7819280" y="2583842"/>
            <a:chExt cx="1549578" cy="646938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69A66FA-C8F9-42FF-847B-BF8FC0A53230}"/>
                </a:ext>
              </a:extLst>
            </p:cNvPr>
            <p:cNvSpPr/>
            <p:nvPr/>
          </p:nvSpPr>
          <p:spPr>
            <a:xfrm>
              <a:off x="7819280" y="2583842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0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FADE9A8-1204-46F9-9EEB-803EA33C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6742" y="2734383"/>
              <a:ext cx="1507275" cy="33916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63135A-0364-43D5-AEBB-D1F10C309236}"/>
              </a:ext>
            </a:extLst>
          </p:cNvPr>
          <p:cNvGrpSpPr/>
          <p:nvPr/>
        </p:nvGrpSpPr>
        <p:grpSpPr>
          <a:xfrm>
            <a:off x="9529133" y="1645281"/>
            <a:ext cx="1549578" cy="646938"/>
            <a:chOff x="9529133" y="1645281"/>
            <a:chExt cx="1549578" cy="646938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9B27A4D-A9FB-41A9-BE8A-129EC0A314FD}"/>
                </a:ext>
              </a:extLst>
            </p:cNvPr>
            <p:cNvSpPr/>
            <p:nvPr/>
          </p:nvSpPr>
          <p:spPr>
            <a:xfrm>
              <a:off x="9529133" y="164528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2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59092D4B-F934-427E-9E68-E61ECA45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77400" y="1677423"/>
              <a:ext cx="1256372" cy="594547"/>
            </a:xfrm>
            <a:prstGeom prst="rect">
              <a:avLst/>
            </a:prstGeom>
          </p:spPr>
        </p:pic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789393-7F36-44BF-B366-339A2A03D19C}"/>
              </a:ext>
            </a:extLst>
          </p:cNvPr>
          <p:cNvSpPr/>
          <p:nvPr/>
        </p:nvSpPr>
        <p:spPr>
          <a:xfrm>
            <a:off x="9640645" y="2732526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4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E0AA2A1A-1148-4513-AE55-26B326B11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5888" y="2555256"/>
            <a:ext cx="1683835" cy="9669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D89E358-BEA1-4F5F-B872-8D44204CDC60}"/>
              </a:ext>
            </a:extLst>
          </p:cNvPr>
          <p:cNvGrpSpPr/>
          <p:nvPr/>
        </p:nvGrpSpPr>
        <p:grpSpPr>
          <a:xfrm>
            <a:off x="9668523" y="3810476"/>
            <a:ext cx="1549578" cy="646938"/>
            <a:chOff x="9668523" y="3810476"/>
            <a:chExt cx="1549578" cy="646938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E5F7F13-19BF-41E4-B7D0-9BD5E0A2C6F0}"/>
                </a:ext>
              </a:extLst>
            </p:cNvPr>
            <p:cNvSpPr/>
            <p:nvPr/>
          </p:nvSpPr>
          <p:spPr>
            <a:xfrm>
              <a:off x="9668523" y="3810476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Katib  </a:t>
              </a:r>
            </a:p>
          </p:txBody>
        </p:sp>
        <p:pic>
          <p:nvPicPr>
            <p:cNvPr id="76" name="Picture 25" descr="Shape, icon&#10;&#10;Description automatically generated">
              <a:extLst>
                <a:ext uri="{FF2B5EF4-FFF2-40B4-BE49-F238E27FC236}">
                  <a16:creationId xmlns:a16="http://schemas.microsoft.com/office/drawing/2014/main" id="{34710A91-2FB7-4151-81BE-0FA832CB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53833" y="3839620"/>
              <a:ext cx="471603" cy="609834"/>
            </a:xfrm>
            <a:prstGeom prst="rect">
              <a:avLst/>
            </a:prstGeom>
          </p:spPr>
        </p:pic>
      </p:grpSp>
      <p:pic>
        <p:nvPicPr>
          <p:cNvPr id="77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D2CA6F0-9894-49BF-89A4-0C8E9BC9C3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0888" y="3502626"/>
            <a:ext cx="1488688" cy="484651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B42FA1B-8228-4232-8D76-A41FA870EC2C}"/>
              </a:ext>
            </a:extLst>
          </p:cNvPr>
          <p:cNvSpPr/>
          <p:nvPr/>
        </p:nvSpPr>
        <p:spPr>
          <a:xfrm>
            <a:off x="7633425" y="3420184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19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97C402-E879-423A-A183-3E0EF6293EF5}"/>
              </a:ext>
            </a:extLst>
          </p:cNvPr>
          <p:cNvSpPr/>
          <p:nvPr/>
        </p:nvSpPr>
        <p:spPr>
          <a:xfrm>
            <a:off x="7411666" y="1356389"/>
            <a:ext cx="3979771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382143E-D424-4C8E-94BD-EABA7DE401EB}"/>
              </a:ext>
            </a:extLst>
          </p:cNvPr>
          <p:cNvSpPr/>
          <p:nvPr/>
        </p:nvSpPr>
        <p:spPr>
          <a:xfrm>
            <a:off x="9640645" y="2732526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4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DC3FD52F-CDA1-40E4-891F-7AF850B66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888" y="2555256"/>
            <a:ext cx="1683835" cy="96690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1A4E601-6693-414E-A1CF-D089E29AD066}"/>
              </a:ext>
            </a:extLst>
          </p:cNvPr>
          <p:cNvGrpSpPr/>
          <p:nvPr/>
        </p:nvGrpSpPr>
        <p:grpSpPr>
          <a:xfrm>
            <a:off x="7510949" y="1164880"/>
            <a:ext cx="958815" cy="415769"/>
            <a:chOff x="7510949" y="1164880"/>
            <a:chExt cx="958815" cy="415769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CB24115-DC55-4B38-B1D9-BAA27138D66A}"/>
                </a:ext>
              </a:extLst>
            </p:cNvPr>
            <p:cNvSpPr/>
            <p:nvPr/>
          </p:nvSpPr>
          <p:spPr>
            <a:xfrm>
              <a:off x="7510949" y="1164880"/>
              <a:ext cx="958815" cy="4157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Katib</a:t>
              </a:r>
            </a:p>
          </p:txBody>
        </p:sp>
        <p:pic>
          <p:nvPicPr>
            <p:cNvPr id="76" name="Picture 25" descr="Shape, icon&#10;&#10;Description automatically generated">
              <a:extLst>
                <a:ext uri="{FF2B5EF4-FFF2-40B4-BE49-F238E27FC236}">
                  <a16:creationId xmlns:a16="http://schemas.microsoft.com/office/drawing/2014/main" id="{083A1758-CB31-4EED-BB25-53718A76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87698" y="1185463"/>
              <a:ext cx="291806" cy="378666"/>
            </a:xfrm>
            <a:prstGeom prst="rect">
              <a:avLst/>
            </a:prstGeom>
          </p:spPr>
        </p:pic>
      </p:grpSp>
      <p:pic>
        <p:nvPicPr>
          <p:cNvPr id="77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63D364C0-4636-4851-A396-F456D12BB6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0888" y="3502626"/>
            <a:ext cx="1488688" cy="484651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583D1DB-5AE5-4DAB-944A-79B82D3B896D}"/>
              </a:ext>
            </a:extLst>
          </p:cNvPr>
          <p:cNvSpPr/>
          <p:nvPr/>
        </p:nvSpPr>
        <p:spPr>
          <a:xfrm>
            <a:off x="7633425" y="3420184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2DE770-BFF7-418B-97F1-4DF011E8A3B3}"/>
              </a:ext>
            </a:extLst>
          </p:cNvPr>
          <p:cNvGrpSpPr/>
          <p:nvPr/>
        </p:nvGrpSpPr>
        <p:grpSpPr>
          <a:xfrm>
            <a:off x="5032740" y="306313"/>
            <a:ext cx="6358698" cy="1186857"/>
            <a:chOff x="5032740" y="306313"/>
            <a:chExt cx="6358698" cy="118685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D78EAE6-1482-40B7-A5F4-8DCF4E9A0DD3}"/>
                </a:ext>
              </a:extLst>
            </p:cNvPr>
            <p:cNvSpPr/>
            <p:nvPr/>
          </p:nvSpPr>
          <p:spPr>
            <a:xfrm>
              <a:off x="5032740" y="306313"/>
              <a:ext cx="6358698" cy="782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BF9A2C7-3DEA-4854-BF08-518204E3232D}"/>
                </a:ext>
              </a:extLst>
            </p:cNvPr>
            <p:cNvSpPr/>
            <p:nvPr/>
          </p:nvSpPr>
          <p:spPr>
            <a:xfrm>
              <a:off x="7054148" y="489753"/>
              <a:ext cx="1046415" cy="3895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Training &amp; validation</a:t>
              </a: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D6EA85E-9710-4596-BEB9-513405F65567}"/>
                </a:ext>
              </a:extLst>
            </p:cNvPr>
            <p:cNvSpPr/>
            <p:nvPr/>
          </p:nvSpPr>
          <p:spPr>
            <a:xfrm>
              <a:off x="5523987" y="492989"/>
              <a:ext cx="1122116" cy="40532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Data</a:t>
              </a:r>
              <a:endParaRPr lang="en-US" sz="1100"/>
            </a:p>
            <a:p>
              <a:pPr algn="ctr"/>
              <a:r>
                <a:rPr lang="en-GB" sz="1100" dirty="0"/>
                <a:t>preparation</a:t>
              </a:r>
            </a:p>
          </p:txBody>
        </p: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DF8E40C8-DF6D-4167-B159-F039A7DCBFD1}"/>
                </a:ext>
              </a:extLst>
            </p:cNvPr>
            <p:cNvSpPr/>
            <p:nvPr/>
          </p:nvSpPr>
          <p:spPr>
            <a:xfrm>
              <a:off x="6647784" y="593294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327095C-431E-4C29-AB49-C364D1820929}"/>
                </a:ext>
              </a:extLst>
            </p:cNvPr>
            <p:cNvSpPr/>
            <p:nvPr/>
          </p:nvSpPr>
          <p:spPr>
            <a:xfrm>
              <a:off x="9910759" y="495807"/>
              <a:ext cx="960380" cy="34821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Monitoring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3FE5DA7-BC5E-4E1D-84C9-79057CD915F7}"/>
                </a:ext>
              </a:extLst>
            </p:cNvPr>
            <p:cNvSpPr/>
            <p:nvPr/>
          </p:nvSpPr>
          <p:spPr>
            <a:xfrm>
              <a:off x="8508817" y="491945"/>
              <a:ext cx="997029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Prediction</a:t>
              </a:r>
              <a:endParaRPr lang="en-US" sz="1100"/>
            </a:p>
            <a:p>
              <a:pPr algn="ctr"/>
              <a:r>
                <a:rPr lang="en-GB" sz="1100" dirty="0"/>
                <a:t>Serving</a:t>
              </a:r>
              <a:endParaRPr lang="en-US" sz="1100"/>
            </a:p>
          </p:txBody>
        </p:sp>
        <p:sp>
          <p:nvSpPr>
            <p:cNvPr id="99" name="Arrow: Right 98">
              <a:extLst>
                <a:ext uri="{FF2B5EF4-FFF2-40B4-BE49-F238E27FC236}">
                  <a16:creationId xmlns:a16="http://schemas.microsoft.com/office/drawing/2014/main" id="{580E4A9C-2159-4A8F-BF0E-8E54D878F666}"/>
                </a:ext>
              </a:extLst>
            </p:cNvPr>
            <p:cNvSpPr/>
            <p:nvPr/>
          </p:nvSpPr>
          <p:spPr>
            <a:xfrm>
              <a:off x="8097442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9313CEC9-FC33-474F-8D0A-03F224FCE183}"/>
                </a:ext>
              </a:extLst>
            </p:cNvPr>
            <p:cNvSpPr/>
            <p:nvPr/>
          </p:nvSpPr>
          <p:spPr>
            <a:xfrm>
              <a:off x="9500637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DAD90DBE-BCBE-4E24-9019-FAF7675118C7}"/>
                </a:ext>
              </a:extLst>
            </p:cNvPr>
            <p:cNvSpPr/>
            <p:nvPr/>
          </p:nvSpPr>
          <p:spPr>
            <a:xfrm rot="5400000">
              <a:off x="5978710" y="1188025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828057D-7FBB-4DED-9D5C-E777E10C4EC4}"/>
              </a:ext>
            </a:extLst>
          </p:cNvPr>
          <p:cNvGrpSpPr/>
          <p:nvPr/>
        </p:nvGrpSpPr>
        <p:grpSpPr>
          <a:xfrm>
            <a:off x="7526509" y="790355"/>
            <a:ext cx="933129" cy="364399"/>
            <a:chOff x="7526509" y="790355"/>
            <a:chExt cx="933129" cy="36439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E0AD152-A892-490F-8F6B-EAA3A79EB31D}"/>
                </a:ext>
              </a:extLst>
            </p:cNvPr>
            <p:cNvSpPr/>
            <p:nvPr/>
          </p:nvSpPr>
          <p:spPr>
            <a:xfrm>
              <a:off x="7526509" y="790355"/>
              <a:ext cx="933129" cy="36439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0B278EA-F842-41C1-8805-520617B9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72062" y="832772"/>
              <a:ext cx="632405" cy="307114"/>
            </a:xfrm>
            <a:prstGeom prst="rect">
              <a:avLst/>
            </a:prstGeom>
          </p:spPr>
        </p:pic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28C4B051-A84B-4DB0-9271-44BB7F32F7D5}"/>
              </a:ext>
            </a:extLst>
          </p:cNvPr>
          <p:cNvSpPr txBox="1"/>
          <p:nvPr/>
        </p:nvSpPr>
        <p:spPr>
          <a:xfrm>
            <a:off x="301082" y="3349082"/>
            <a:ext cx="3857382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Open, extensible integration framework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Automated workflows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E15CD0-BB27-4CD6-A04D-A6FA1618979D}"/>
              </a:ext>
            </a:extLst>
          </p:cNvPr>
          <p:cNvGrpSpPr/>
          <p:nvPr/>
        </p:nvGrpSpPr>
        <p:grpSpPr>
          <a:xfrm>
            <a:off x="8880942" y="811550"/>
            <a:ext cx="1061556" cy="321590"/>
            <a:chOff x="8880942" y="811550"/>
            <a:chExt cx="1061556" cy="321590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52001E5-71FA-4AF9-AD38-D34C3CFE3B0E}"/>
                </a:ext>
              </a:extLst>
            </p:cNvPr>
            <p:cNvSpPr/>
            <p:nvPr/>
          </p:nvSpPr>
          <p:spPr>
            <a:xfrm>
              <a:off x="8880942" y="811550"/>
              <a:ext cx="1061556" cy="3215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0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BC4098A-3A34-454F-B5E0-5306098E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91281" y="850788"/>
              <a:ext cx="1002129" cy="21929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782DFF-5AC7-44B2-8A26-1CC9603C6946}"/>
              </a:ext>
            </a:extLst>
          </p:cNvPr>
          <p:cNvGrpSpPr/>
          <p:nvPr/>
        </p:nvGrpSpPr>
        <p:grpSpPr>
          <a:xfrm>
            <a:off x="6190032" y="814786"/>
            <a:ext cx="744770" cy="295905"/>
            <a:chOff x="6190032" y="814786"/>
            <a:chExt cx="744770" cy="29590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6BB895A-1DEB-4279-8B02-B3964DE7ED1F}"/>
                </a:ext>
              </a:extLst>
            </p:cNvPr>
            <p:cNvSpPr/>
            <p:nvPr/>
          </p:nvSpPr>
          <p:spPr>
            <a:xfrm>
              <a:off x="6190032" y="814786"/>
              <a:ext cx="744770" cy="2959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2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1B9AFFF7-D8C7-4562-BDC6-68FFF80D7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1243" y="821243"/>
              <a:ext cx="605676" cy="286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459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52A26556-F7A9-4507-A5CB-CEE9B584C6D5}"/>
              </a:ext>
            </a:extLst>
          </p:cNvPr>
          <p:cNvSpPr>
            <a:spLocks noGrp="1"/>
          </p:cNvSpPr>
          <p:nvPr/>
        </p:nvSpPr>
        <p:spPr>
          <a:xfrm>
            <a:off x="731837" y="1483896"/>
            <a:ext cx="349091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Medium"/>
              </a:rPr>
              <a:t>Agenda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3C560CC-C656-4371-8520-03E6CEBF57E8}"/>
              </a:ext>
            </a:extLst>
          </p:cNvPr>
          <p:cNvSpPr>
            <a:spLocks noGrp="1"/>
          </p:cNvSpPr>
          <p:nvPr/>
        </p:nvSpPr>
        <p:spPr>
          <a:xfrm>
            <a:off x="5556250" y="1574016"/>
            <a:ext cx="4695825" cy="14117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dirty="0"/>
              <a:t>Machine Learning Basics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GB" dirty="0" err="1"/>
              <a:t>MLOps</a:t>
            </a:r>
            <a:r>
              <a:rPr lang="en-GB" dirty="0"/>
              <a:t> Highlights</a:t>
            </a:r>
          </a:p>
          <a:p>
            <a:pPr>
              <a:buFont typeface="Arial"/>
              <a:buChar char="•"/>
            </a:pPr>
            <a:r>
              <a:rPr lang="en-GB" dirty="0" err="1"/>
              <a:t>FuseML</a:t>
            </a:r>
            <a:r>
              <a:rPr lang="en-GB" dirty="0"/>
              <a:t> Intro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5FFB36-49A7-4DE6-9147-CF5C536F69D7}"/>
              </a:ext>
            </a:extLst>
          </p:cNvPr>
          <p:cNvCxnSpPr/>
          <p:nvPr/>
        </p:nvCxnSpPr>
        <p:spPr>
          <a:xfrm flipV="1">
            <a:off x="704386" y="3469655"/>
            <a:ext cx="10286998" cy="557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B009D9F-0904-4D05-B2C1-58824654B4F8}"/>
              </a:ext>
            </a:extLst>
          </p:cNvPr>
          <p:cNvSpPr>
            <a:spLocks noGrp="1"/>
          </p:cNvSpPr>
          <p:nvPr/>
        </p:nvSpPr>
        <p:spPr>
          <a:xfrm>
            <a:off x="808036" y="4103271"/>
            <a:ext cx="349091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More information</a:t>
            </a:r>
            <a:endParaRPr lang="en-GB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359426-3978-4E64-9AA5-B62D4273C250}"/>
              </a:ext>
            </a:extLst>
          </p:cNvPr>
          <p:cNvSpPr>
            <a:spLocks noGrp="1"/>
          </p:cNvSpPr>
          <p:nvPr/>
        </p:nvSpPr>
        <p:spPr>
          <a:xfrm>
            <a:off x="5632449" y="4193390"/>
            <a:ext cx="6115050" cy="17947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GB">
                <a:ea typeface="+mn-lt"/>
                <a:cs typeface="+mn-lt"/>
              </a:rPr>
              <a:t>FuseML website: </a:t>
            </a:r>
            <a:r>
              <a:rPr lang="en-GB" dirty="0">
                <a:ea typeface="+mn-lt"/>
                <a:cs typeface="+mn-lt"/>
                <a:hlinkClick r:id="rId2"/>
              </a:rPr>
              <a:t>https://fuseml.github.io/</a:t>
            </a:r>
            <a:endParaRPr lang="en-GB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GB">
                <a:ea typeface="+mn-lt"/>
                <a:cs typeface="+mn-lt"/>
              </a:rPr>
              <a:t>Article series: </a:t>
            </a:r>
            <a:r>
              <a:rPr lang="en-GB" dirty="0">
                <a:ea typeface="+mn-lt"/>
                <a:cs typeface="+mn-lt"/>
                <a:hlinkClick r:id="rId3"/>
              </a:rPr>
              <a:t>https://community.suse.com</a:t>
            </a:r>
            <a:endParaRPr lang="en-GB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GB">
                <a:ea typeface="+mn-lt"/>
                <a:cs typeface="+mn-lt"/>
              </a:rPr>
              <a:t>FuseML @ github: </a:t>
            </a:r>
            <a:r>
              <a:rPr lang="en-GB" dirty="0">
                <a:ea typeface="+mn-lt"/>
                <a:cs typeface="+mn-lt"/>
                <a:hlinkClick r:id="rId4"/>
              </a:rPr>
              <a:t>https://github.com/fuseml/fuseml</a:t>
            </a:r>
            <a:endParaRPr lang="en-GB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2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2820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20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97C402-E879-423A-A183-3E0EF6293EF5}"/>
              </a:ext>
            </a:extLst>
          </p:cNvPr>
          <p:cNvSpPr/>
          <p:nvPr/>
        </p:nvSpPr>
        <p:spPr>
          <a:xfrm>
            <a:off x="7411666" y="1356389"/>
            <a:ext cx="3979771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382143E-D424-4C8E-94BD-EABA7DE401EB}"/>
              </a:ext>
            </a:extLst>
          </p:cNvPr>
          <p:cNvSpPr/>
          <p:nvPr/>
        </p:nvSpPr>
        <p:spPr>
          <a:xfrm>
            <a:off x="9640645" y="2732526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4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DC3FD52F-CDA1-40E4-891F-7AF850B66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888" y="2555256"/>
            <a:ext cx="1683835" cy="96690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1A4E601-6693-414E-A1CF-D089E29AD066}"/>
              </a:ext>
            </a:extLst>
          </p:cNvPr>
          <p:cNvGrpSpPr/>
          <p:nvPr/>
        </p:nvGrpSpPr>
        <p:grpSpPr>
          <a:xfrm>
            <a:off x="7510949" y="1164880"/>
            <a:ext cx="958815" cy="415769"/>
            <a:chOff x="7510949" y="1164880"/>
            <a:chExt cx="958815" cy="415769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CB24115-DC55-4B38-B1D9-BAA27138D66A}"/>
                </a:ext>
              </a:extLst>
            </p:cNvPr>
            <p:cNvSpPr/>
            <p:nvPr/>
          </p:nvSpPr>
          <p:spPr>
            <a:xfrm>
              <a:off x="7510949" y="1164880"/>
              <a:ext cx="958815" cy="4157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Katib</a:t>
              </a:r>
            </a:p>
          </p:txBody>
        </p:sp>
        <p:pic>
          <p:nvPicPr>
            <p:cNvPr id="76" name="Picture 25" descr="Shape, icon&#10;&#10;Description automatically generated">
              <a:extLst>
                <a:ext uri="{FF2B5EF4-FFF2-40B4-BE49-F238E27FC236}">
                  <a16:creationId xmlns:a16="http://schemas.microsoft.com/office/drawing/2014/main" id="{083A1758-CB31-4EED-BB25-53718A76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87698" y="1185463"/>
              <a:ext cx="291806" cy="37866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2DE770-BFF7-418B-97F1-4DF011E8A3B3}"/>
              </a:ext>
            </a:extLst>
          </p:cNvPr>
          <p:cNvGrpSpPr/>
          <p:nvPr/>
        </p:nvGrpSpPr>
        <p:grpSpPr>
          <a:xfrm>
            <a:off x="5032740" y="306313"/>
            <a:ext cx="6358698" cy="1186857"/>
            <a:chOff x="5032740" y="306313"/>
            <a:chExt cx="6358698" cy="118685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D78EAE6-1482-40B7-A5F4-8DCF4E9A0DD3}"/>
                </a:ext>
              </a:extLst>
            </p:cNvPr>
            <p:cNvSpPr/>
            <p:nvPr/>
          </p:nvSpPr>
          <p:spPr>
            <a:xfrm>
              <a:off x="5032740" y="306313"/>
              <a:ext cx="6358698" cy="782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BF9A2C7-3DEA-4854-BF08-518204E3232D}"/>
                </a:ext>
              </a:extLst>
            </p:cNvPr>
            <p:cNvSpPr/>
            <p:nvPr/>
          </p:nvSpPr>
          <p:spPr>
            <a:xfrm>
              <a:off x="7054148" y="489753"/>
              <a:ext cx="1046415" cy="3895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Training &amp; validation</a:t>
              </a: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D6EA85E-9710-4596-BEB9-513405F65567}"/>
                </a:ext>
              </a:extLst>
            </p:cNvPr>
            <p:cNvSpPr/>
            <p:nvPr/>
          </p:nvSpPr>
          <p:spPr>
            <a:xfrm>
              <a:off x="5523987" y="492989"/>
              <a:ext cx="1122116" cy="40532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Data</a:t>
              </a:r>
              <a:endParaRPr lang="en-US" sz="1100"/>
            </a:p>
            <a:p>
              <a:pPr algn="ctr"/>
              <a:r>
                <a:rPr lang="en-GB" sz="1100" dirty="0"/>
                <a:t>preparation</a:t>
              </a:r>
            </a:p>
          </p:txBody>
        </p: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DF8E40C8-DF6D-4167-B159-F039A7DCBFD1}"/>
                </a:ext>
              </a:extLst>
            </p:cNvPr>
            <p:cNvSpPr/>
            <p:nvPr/>
          </p:nvSpPr>
          <p:spPr>
            <a:xfrm>
              <a:off x="6647784" y="593294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327095C-431E-4C29-AB49-C364D1820929}"/>
                </a:ext>
              </a:extLst>
            </p:cNvPr>
            <p:cNvSpPr/>
            <p:nvPr/>
          </p:nvSpPr>
          <p:spPr>
            <a:xfrm>
              <a:off x="9910759" y="495807"/>
              <a:ext cx="960380" cy="34821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Monitoring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3FE5DA7-BC5E-4E1D-84C9-79057CD915F7}"/>
                </a:ext>
              </a:extLst>
            </p:cNvPr>
            <p:cNvSpPr/>
            <p:nvPr/>
          </p:nvSpPr>
          <p:spPr>
            <a:xfrm>
              <a:off x="8508817" y="491945"/>
              <a:ext cx="997029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Prediction</a:t>
              </a:r>
              <a:endParaRPr lang="en-US" sz="1100"/>
            </a:p>
            <a:p>
              <a:pPr algn="ctr"/>
              <a:r>
                <a:rPr lang="en-GB" sz="1100" dirty="0"/>
                <a:t>Serving</a:t>
              </a:r>
              <a:endParaRPr lang="en-US" sz="1100"/>
            </a:p>
          </p:txBody>
        </p:sp>
        <p:sp>
          <p:nvSpPr>
            <p:cNvPr id="99" name="Arrow: Right 98">
              <a:extLst>
                <a:ext uri="{FF2B5EF4-FFF2-40B4-BE49-F238E27FC236}">
                  <a16:creationId xmlns:a16="http://schemas.microsoft.com/office/drawing/2014/main" id="{580E4A9C-2159-4A8F-BF0E-8E54D878F666}"/>
                </a:ext>
              </a:extLst>
            </p:cNvPr>
            <p:cNvSpPr/>
            <p:nvPr/>
          </p:nvSpPr>
          <p:spPr>
            <a:xfrm>
              <a:off x="8097442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9313CEC9-FC33-474F-8D0A-03F224FCE183}"/>
                </a:ext>
              </a:extLst>
            </p:cNvPr>
            <p:cNvSpPr/>
            <p:nvPr/>
          </p:nvSpPr>
          <p:spPr>
            <a:xfrm>
              <a:off x="9500637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DAD90DBE-BCBE-4E24-9019-FAF7675118C7}"/>
                </a:ext>
              </a:extLst>
            </p:cNvPr>
            <p:cNvSpPr/>
            <p:nvPr/>
          </p:nvSpPr>
          <p:spPr>
            <a:xfrm rot="5400000">
              <a:off x="5978710" y="1188025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828057D-7FBB-4DED-9D5C-E777E10C4EC4}"/>
              </a:ext>
            </a:extLst>
          </p:cNvPr>
          <p:cNvGrpSpPr/>
          <p:nvPr/>
        </p:nvGrpSpPr>
        <p:grpSpPr>
          <a:xfrm>
            <a:off x="7526509" y="790355"/>
            <a:ext cx="933129" cy="364399"/>
            <a:chOff x="7526509" y="790355"/>
            <a:chExt cx="933129" cy="36439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E0AD152-A892-490F-8F6B-EAA3A79EB31D}"/>
                </a:ext>
              </a:extLst>
            </p:cNvPr>
            <p:cNvSpPr/>
            <p:nvPr/>
          </p:nvSpPr>
          <p:spPr>
            <a:xfrm>
              <a:off x="7526509" y="790355"/>
              <a:ext cx="933129" cy="36439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0B278EA-F842-41C1-8805-520617B9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2062" y="832772"/>
              <a:ext cx="632405" cy="307114"/>
            </a:xfrm>
            <a:prstGeom prst="rect">
              <a:avLst/>
            </a:prstGeom>
          </p:spPr>
        </p:pic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28C4B051-A84B-4DB0-9271-44BB7F32F7D5}"/>
              </a:ext>
            </a:extLst>
          </p:cNvPr>
          <p:cNvSpPr txBox="1"/>
          <p:nvPr/>
        </p:nvSpPr>
        <p:spPr>
          <a:xfrm>
            <a:off x="301082" y="3349082"/>
            <a:ext cx="3857382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Open, extensible integration framework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Automated workflows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E15CD0-BB27-4CD6-A04D-A6FA1618979D}"/>
              </a:ext>
            </a:extLst>
          </p:cNvPr>
          <p:cNvGrpSpPr/>
          <p:nvPr/>
        </p:nvGrpSpPr>
        <p:grpSpPr>
          <a:xfrm>
            <a:off x="7819280" y="2523910"/>
            <a:ext cx="1506769" cy="535636"/>
            <a:chOff x="8880942" y="811550"/>
            <a:chExt cx="1061556" cy="321590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52001E5-71FA-4AF9-AD38-D34C3CFE3B0E}"/>
                </a:ext>
              </a:extLst>
            </p:cNvPr>
            <p:cNvSpPr/>
            <p:nvPr/>
          </p:nvSpPr>
          <p:spPr>
            <a:xfrm>
              <a:off x="8880942" y="811550"/>
              <a:ext cx="1061556" cy="3215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0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BC4098A-3A34-454F-B5E0-5306098E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91281" y="850788"/>
              <a:ext cx="1002129" cy="21929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782DFF-5AC7-44B2-8A26-1CC9603C6946}"/>
              </a:ext>
            </a:extLst>
          </p:cNvPr>
          <p:cNvGrpSpPr/>
          <p:nvPr/>
        </p:nvGrpSpPr>
        <p:grpSpPr>
          <a:xfrm>
            <a:off x="6190032" y="814786"/>
            <a:ext cx="744770" cy="295905"/>
            <a:chOff x="6190032" y="814786"/>
            <a:chExt cx="744770" cy="29590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6BB895A-1DEB-4279-8B02-B3964DE7ED1F}"/>
                </a:ext>
              </a:extLst>
            </p:cNvPr>
            <p:cNvSpPr/>
            <p:nvPr/>
          </p:nvSpPr>
          <p:spPr>
            <a:xfrm>
              <a:off x="6190032" y="814786"/>
              <a:ext cx="744770" cy="2959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2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1B9AFFF7-D8C7-4562-BDC6-68FFF80D7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1243" y="821243"/>
              <a:ext cx="605676" cy="286323"/>
            </a:xfrm>
            <a:prstGeom prst="rect">
              <a:avLst/>
            </a:prstGeom>
          </p:spPr>
        </p:pic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583D1DB-5AE5-4DAB-944A-79B82D3B896D}"/>
              </a:ext>
            </a:extLst>
          </p:cNvPr>
          <p:cNvSpPr/>
          <p:nvPr/>
        </p:nvSpPr>
        <p:spPr>
          <a:xfrm>
            <a:off x="8883447" y="808835"/>
            <a:ext cx="1035870" cy="424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7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63D364C0-4636-4851-A396-F456D12BB6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02350" y="874154"/>
            <a:ext cx="1000666" cy="3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21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7208918-CA57-470A-8761-E7A332581994}"/>
              </a:ext>
            </a:extLst>
          </p:cNvPr>
          <p:cNvSpPr txBox="1"/>
          <p:nvPr/>
        </p:nvSpPr>
        <p:spPr>
          <a:xfrm>
            <a:off x="301082" y="3349082"/>
            <a:ext cx="3857382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Open, extensible integration framework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Automated workflows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9E99C5C-2325-4A7C-9E73-FF535FE459EB}"/>
              </a:ext>
            </a:extLst>
          </p:cNvPr>
          <p:cNvGrpSpPr/>
          <p:nvPr/>
        </p:nvGrpSpPr>
        <p:grpSpPr>
          <a:xfrm>
            <a:off x="5032740" y="306313"/>
            <a:ext cx="6358698" cy="1186857"/>
            <a:chOff x="5032740" y="306313"/>
            <a:chExt cx="6358698" cy="11868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75F355F-B8E1-4EA7-8021-51C7711F2AB3}"/>
                </a:ext>
              </a:extLst>
            </p:cNvPr>
            <p:cNvSpPr/>
            <p:nvPr/>
          </p:nvSpPr>
          <p:spPr>
            <a:xfrm>
              <a:off x="5032740" y="306313"/>
              <a:ext cx="6358698" cy="782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320F86-2C22-4439-94C1-F70DCF721F4B}"/>
                </a:ext>
              </a:extLst>
            </p:cNvPr>
            <p:cNvSpPr/>
            <p:nvPr/>
          </p:nvSpPr>
          <p:spPr>
            <a:xfrm>
              <a:off x="7054148" y="489753"/>
              <a:ext cx="1046415" cy="3895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Training &amp; validation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EA08F34-64E0-46F2-A1CB-312BF7FA74C2}"/>
                </a:ext>
              </a:extLst>
            </p:cNvPr>
            <p:cNvSpPr/>
            <p:nvPr/>
          </p:nvSpPr>
          <p:spPr>
            <a:xfrm>
              <a:off x="5523987" y="492989"/>
              <a:ext cx="1122116" cy="40532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Data</a:t>
              </a:r>
              <a:endParaRPr lang="en-US" sz="1100"/>
            </a:p>
            <a:p>
              <a:pPr algn="ctr"/>
              <a:r>
                <a:rPr lang="en-GB" sz="1100" dirty="0"/>
                <a:t>preparation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E7FC8773-EAC7-4464-BA5A-EEE1B318217C}"/>
                </a:ext>
              </a:extLst>
            </p:cNvPr>
            <p:cNvSpPr/>
            <p:nvPr/>
          </p:nvSpPr>
          <p:spPr>
            <a:xfrm>
              <a:off x="6647784" y="593294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49D25C0-7B53-4D7D-B4AC-169B55CA375E}"/>
                </a:ext>
              </a:extLst>
            </p:cNvPr>
            <p:cNvSpPr/>
            <p:nvPr/>
          </p:nvSpPr>
          <p:spPr>
            <a:xfrm>
              <a:off x="9910759" y="495807"/>
              <a:ext cx="960380" cy="34821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Monitoring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6195135-0647-41BF-9E2A-22EBF3CA4724}"/>
                </a:ext>
              </a:extLst>
            </p:cNvPr>
            <p:cNvSpPr/>
            <p:nvPr/>
          </p:nvSpPr>
          <p:spPr>
            <a:xfrm>
              <a:off x="8508817" y="491945"/>
              <a:ext cx="997029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Prediction</a:t>
              </a:r>
              <a:endParaRPr lang="en-US" sz="1100"/>
            </a:p>
            <a:p>
              <a:pPr algn="ctr"/>
              <a:r>
                <a:rPr lang="en-GB" sz="1100" dirty="0"/>
                <a:t>Serving</a:t>
              </a:r>
              <a:endParaRPr lang="en-US" sz="1100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75C7583E-1C4E-46F9-B53A-9917E9D762B1}"/>
                </a:ext>
              </a:extLst>
            </p:cNvPr>
            <p:cNvSpPr/>
            <p:nvPr/>
          </p:nvSpPr>
          <p:spPr>
            <a:xfrm>
              <a:off x="8097442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AF961C40-D27D-4ED1-B44F-39C111A7B512}"/>
                </a:ext>
              </a:extLst>
            </p:cNvPr>
            <p:cNvSpPr/>
            <p:nvPr/>
          </p:nvSpPr>
          <p:spPr>
            <a:xfrm>
              <a:off x="9500637" y="584001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23E9DA8E-35AC-40FA-A59E-0D43D9B826DA}"/>
                </a:ext>
              </a:extLst>
            </p:cNvPr>
            <p:cNvSpPr/>
            <p:nvPr/>
          </p:nvSpPr>
          <p:spPr>
            <a:xfrm rot="5400000">
              <a:off x="5978710" y="1188025"/>
              <a:ext cx="406582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AE002A1-87E2-4576-93FC-83DECE3466A7}"/>
              </a:ext>
            </a:extLst>
          </p:cNvPr>
          <p:cNvSpPr/>
          <p:nvPr/>
        </p:nvSpPr>
        <p:spPr>
          <a:xfrm>
            <a:off x="7411666" y="1356389"/>
            <a:ext cx="3979771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909978-8820-471E-87FE-AF32839416EC}"/>
              </a:ext>
            </a:extLst>
          </p:cNvPr>
          <p:cNvGrpSpPr/>
          <p:nvPr/>
        </p:nvGrpSpPr>
        <p:grpSpPr>
          <a:xfrm>
            <a:off x="7149589" y="1764172"/>
            <a:ext cx="2553190" cy="2508291"/>
            <a:chOff x="7149589" y="1764172"/>
            <a:chExt cx="2553190" cy="2508291"/>
          </a:xfrm>
        </p:grpSpPr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6C47FA9F-64BA-4C48-9CDC-AE874AB6F035}"/>
                </a:ext>
              </a:extLst>
            </p:cNvPr>
            <p:cNvSpPr/>
            <p:nvPr/>
          </p:nvSpPr>
          <p:spPr>
            <a:xfrm>
              <a:off x="7149589" y="1764172"/>
              <a:ext cx="564557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86C5104D-BEF6-4932-A409-2259BB71E1A0}"/>
                </a:ext>
              </a:extLst>
            </p:cNvPr>
            <p:cNvSpPr/>
            <p:nvPr/>
          </p:nvSpPr>
          <p:spPr>
            <a:xfrm>
              <a:off x="7149589" y="2832830"/>
              <a:ext cx="666776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5F0F0846-C895-4E6F-86B7-0DA65D5289FD}"/>
                </a:ext>
              </a:extLst>
            </p:cNvPr>
            <p:cNvSpPr/>
            <p:nvPr/>
          </p:nvSpPr>
          <p:spPr>
            <a:xfrm>
              <a:off x="7149589" y="4087341"/>
              <a:ext cx="2553190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D0B65C-314C-4311-9BB5-D2C4B360CF46}"/>
              </a:ext>
            </a:extLst>
          </p:cNvPr>
          <p:cNvGrpSpPr/>
          <p:nvPr/>
        </p:nvGrpSpPr>
        <p:grpSpPr>
          <a:xfrm>
            <a:off x="7689182" y="1552355"/>
            <a:ext cx="1549578" cy="646938"/>
            <a:chOff x="7689182" y="1552355"/>
            <a:chExt cx="1549578" cy="646938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FA68FF6-93B4-4ECC-9307-326EE4B531FC}"/>
                </a:ext>
              </a:extLst>
            </p:cNvPr>
            <p:cNvSpPr/>
            <p:nvPr/>
          </p:nvSpPr>
          <p:spPr>
            <a:xfrm>
              <a:off x="7689182" y="155235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FF57E3CF-51E7-4916-833C-0CFE531F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1791" y="1569088"/>
              <a:ext cx="1051933" cy="60677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A9A8B1-656B-4498-BF5E-6A0B5894AFD6}"/>
              </a:ext>
            </a:extLst>
          </p:cNvPr>
          <p:cNvGrpSpPr/>
          <p:nvPr/>
        </p:nvGrpSpPr>
        <p:grpSpPr>
          <a:xfrm>
            <a:off x="7819280" y="2583842"/>
            <a:ext cx="1549578" cy="646938"/>
            <a:chOff x="7819280" y="2583842"/>
            <a:chExt cx="1549578" cy="646938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69A66FA-C8F9-42FF-847B-BF8FC0A53230}"/>
                </a:ext>
              </a:extLst>
            </p:cNvPr>
            <p:cNvSpPr/>
            <p:nvPr/>
          </p:nvSpPr>
          <p:spPr>
            <a:xfrm>
              <a:off x="7819280" y="2583842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0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FADE9A8-1204-46F9-9EEB-803EA33C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6742" y="2734383"/>
              <a:ext cx="1507275" cy="33916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63135A-0364-43D5-AEBB-D1F10C309236}"/>
              </a:ext>
            </a:extLst>
          </p:cNvPr>
          <p:cNvGrpSpPr/>
          <p:nvPr/>
        </p:nvGrpSpPr>
        <p:grpSpPr>
          <a:xfrm>
            <a:off x="9529133" y="1645281"/>
            <a:ext cx="1549578" cy="646938"/>
            <a:chOff x="9529133" y="1645281"/>
            <a:chExt cx="1549578" cy="646938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9B27A4D-A9FB-41A9-BE8A-129EC0A314FD}"/>
                </a:ext>
              </a:extLst>
            </p:cNvPr>
            <p:cNvSpPr/>
            <p:nvPr/>
          </p:nvSpPr>
          <p:spPr>
            <a:xfrm>
              <a:off x="9529133" y="164528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2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59092D4B-F934-427E-9E68-E61ECA45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77400" y="1677423"/>
              <a:ext cx="1256372" cy="594547"/>
            </a:xfrm>
            <a:prstGeom prst="rect">
              <a:avLst/>
            </a:prstGeom>
          </p:spPr>
        </p:pic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789393-7F36-44BF-B366-339A2A03D19C}"/>
              </a:ext>
            </a:extLst>
          </p:cNvPr>
          <p:cNvSpPr/>
          <p:nvPr/>
        </p:nvSpPr>
        <p:spPr>
          <a:xfrm>
            <a:off x="9640645" y="2732526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4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E0AA2A1A-1148-4513-AE55-26B326B11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5888" y="2555256"/>
            <a:ext cx="1683835" cy="9669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D89E358-BEA1-4F5F-B872-8D44204CDC60}"/>
              </a:ext>
            </a:extLst>
          </p:cNvPr>
          <p:cNvGrpSpPr/>
          <p:nvPr/>
        </p:nvGrpSpPr>
        <p:grpSpPr>
          <a:xfrm>
            <a:off x="9668523" y="3810476"/>
            <a:ext cx="1549578" cy="646938"/>
            <a:chOff x="9668523" y="3810476"/>
            <a:chExt cx="1549578" cy="646938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E5F7F13-19BF-41E4-B7D0-9BD5E0A2C6F0}"/>
                </a:ext>
              </a:extLst>
            </p:cNvPr>
            <p:cNvSpPr/>
            <p:nvPr/>
          </p:nvSpPr>
          <p:spPr>
            <a:xfrm>
              <a:off x="9668523" y="3810476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Katib  </a:t>
              </a:r>
            </a:p>
          </p:txBody>
        </p:sp>
        <p:pic>
          <p:nvPicPr>
            <p:cNvPr id="76" name="Picture 25" descr="Shape, icon&#10;&#10;Description automatically generated">
              <a:extLst>
                <a:ext uri="{FF2B5EF4-FFF2-40B4-BE49-F238E27FC236}">
                  <a16:creationId xmlns:a16="http://schemas.microsoft.com/office/drawing/2014/main" id="{34710A91-2FB7-4151-81BE-0FA832CB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53833" y="3839620"/>
              <a:ext cx="471603" cy="609834"/>
            </a:xfrm>
            <a:prstGeom prst="rect">
              <a:avLst/>
            </a:prstGeom>
          </p:spPr>
        </p:pic>
      </p:grpSp>
      <p:pic>
        <p:nvPicPr>
          <p:cNvPr id="77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D2CA6F0-9894-49BF-89A4-0C8E9BC9C3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0888" y="3502626"/>
            <a:ext cx="1488688" cy="484651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B42FA1B-8228-4232-8D76-A41FA870EC2C}"/>
              </a:ext>
            </a:extLst>
          </p:cNvPr>
          <p:cNvSpPr/>
          <p:nvPr/>
        </p:nvSpPr>
        <p:spPr>
          <a:xfrm>
            <a:off x="7633425" y="3420184"/>
            <a:ext cx="1549578" cy="6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82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22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69D0DC2-DF3A-4559-9225-518E311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2" y="1519062"/>
            <a:ext cx="2743200" cy="22459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7208918-CA57-470A-8761-E7A332581994}"/>
              </a:ext>
            </a:extLst>
          </p:cNvPr>
          <p:cNvSpPr txBox="1"/>
          <p:nvPr/>
        </p:nvSpPr>
        <p:spPr>
          <a:xfrm>
            <a:off x="301082" y="3349082"/>
            <a:ext cx="3857382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Orchestration framework for </a:t>
            </a:r>
            <a:r>
              <a:rPr lang="en-GB" dirty="0" err="1"/>
              <a:t>MLOps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Cloud-native application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Open, extensible integration framework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Automated workflows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Ecosystem of </a:t>
            </a:r>
            <a:r>
              <a:rPr lang="en-GB" dirty="0" err="1">
                <a:ea typeface="+mn-lt"/>
                <a:cs typeface="+mn-lt"/>
              </a:rPr>
              <a:t>MLOps</a:t>
            </a:r>
            <a:r>
              <a:rPr lang="en-GB" dirty="0">
                <a:ea typeface="+mn-lt"/>
                <a:cs typeface="+mn-lt"/>
              </a:rPr>
              <a:t> recipes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F8A2C3-B7D7-4B4E-A3CD-77C835BE8DCA}"/>
              </a:ext>
            </a:extLst>
          </p:cNvPr>
          <p:cNvSpPr/>
          <p:nvPr/>
        </p:nvSpPr>
        <p:spPr>
          <a:xfrm>
            <a:off x="5180159" y="1450137"/>
            <a:ext cx="2004918" cy="330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 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FuseML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79F944-8FF4-488E-9B88-F217995A2FD1}"/>
              </a:ext>
            </a:extLst>
          </p:cNvPr>
          <p:cNvSpPr/>
          <p:nvPr/>
        </p:nvSpPr>
        <p:spPr>
          <a:xfrm>
            <a:off x="5032740" y="1356389"/>
            <a:ext cx="2381430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2" name="Picture 82" descr="A picture containing icon&#10;&#10;Description automatically generated">
            <a:extLst>
              <a:ext uri="{FF2B5EF4-FFF2-40B4-BE49-F238E27FC236}">
                <a16:creationId xmlns:a16="http://schemas.microsoft.com/office/drawing/2014/main" id="{5328E568-3696-4FF8-AB7D-E8108C18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39936" y="1643376"/>
            <a:ext cx="568713" cy="47678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2B899B8-E6A6-4B4D-814C-A720706888D2}"/>
              </a:ext>
            </a:extLst>
          </p:cNvPr>
          <p:cNvGrpSpPr/>
          <p:nvPr/>
        </p:nvGrpSpPr>
        <p:grpSpPr>
          <a:xfrm>
            <a:off x="5366011" y="2370112"/>
            <a:ext cx="1549578" cy="646938"/>
            <a:chOff x="5598328" y="3615331"/>
            <a:chExt cx="1549578" cy="64693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36E513-7818-4202-8E82-054D413E1481}"/>
                </a:ext>
              </a:extLst>
            </p:cNvPr>
            <p:cNvSpPr/>
            <p:nvPr/>
          </p:nvSpPr>
          <p:spPr>
            <a:xfrm>
              <a:off x="5598328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</a:t>
              </a:r>
              <a:r>
                <a:rPr lang="en-GB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Gitea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4" name="Picture 84" descr="Icon&#10;&#10;Description automatically generated">
              <a:extLst>
                <a:ext uri="{FF2B5EF4-FFF2-40B4-BE49-F238E27FC236}">
                  <a16:creationId xmlns:a16="http://schemas.microsoft.com/office/drawing/2014/main" id="{F75AE64C-BFA0-47BF-9E6C-06C2A946F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385" y="3650166"/>
              <a:ext cx="589157" cy="589157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30F66A-1051-4DB3-9400-1346EF1CBE79}"/>
              </a:ext>
            </a:extLst>
          </p:cNvPr>
          <p:cNvGrpSpPr/>
          <p:nvPr/>
        </p:nvGrpSpPr>
        <p:grpSpPr>
          <a:xfrm>
            <a:off x="5375304" y="3959161"/>
            <a:ext cx="1549578" cy="646938"/>
            <a:chOff x="7679889" y="3615331"/>
            <a:chExt cx="1549578" cy="64693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DE15D42-32FC-4C91-9048-219BEF941949}"/>
                </a:ext>
              </a:extLst>
            </p:cNvPr>
            <p:cNvSpPr/>
            <p:nvPr/>
          </p:nvSpPr>
          <p:spPr>
            <a:xfrm>
              <a:off x="7679889" y="361533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Tekton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6" name="Picture 8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9F81A4-4F65-4313-8979-EB31B3F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4345" y="3666312"/>
              <a:ext cx="532703" cy="56615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1F9FFB-D07D-48E3-A0AF-8C1420A5FBFC}"/>
              </a:ext>
            </a:extLst>
          </p:cNvPr>
          <p:cNvGrpSpPr/>
          <p:nvPr/>
        </p:nvGrpSpPr>
        <p:grpSpPr>
          <a:xfrm>
            <a:off x="5366011" y="3169282"/>
            <a:ext cx="1549578" cy="646938"/>
            <a:chOff x="9594182" y="3596745"/>
            <a:chExt cx="1549578" cy="646938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2E7C067-8ECD-4925-A56B-8039630E3533}"/>
                </a:ext>
              </a:extLst>
            </p:cNvPr>
            <p:cNvSpPr/>
            <p:nvPr/>
          </p:nvSpPr>
          <p:spPr>
            <a:xfrm>
              <a:off x="9594182" y="359674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Docker</a:t>
              </a: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Registry</a:t>
              </a:r>
            </a:p>
          </p:txBody>
        </p:sp>
        <p:pic>
          <p:nvPicPr>
            <p:cNvPr id="88" name="Graphic 88">
              <a:extLst>
                <a:ext uri="{FF2B5EF4-FFF2-40B4-BE49-F238E27FC236}">
                  <a16:creationId xmlns:a16="http://schemas.microsoft.com/office/drawing/2014/main" id="{BBDCAD09-B373-4F59-8AEB-3C3179EE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6692" y="3628368"/>
              <a:ext cx="522249" cy="604875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5858ADC-1AB3-49F1-8207-A557EAA5B964}"/>
              </a:ext>
            </a:extLst>
          </p:cNvPr>
          <p:cNvSpPr/>
          <p:nvPr/>
        </p:nvSpPr>
        <p:spPr>
          <a:xfrm>
            <a:off x="5032740" y="4878313"/>
            <a:ext cx="6358698" cy="78204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0" name="Picture 90" descr="Logo&#10;&#10;Description automatically generated">
            <a:extLst>
              <a:ext uri="{FF2B5EF4-FFF2-40B4-BE49-F238E27FC236}">
                <a16:creationId xmlns:a16="http://schemas.microsoft.com/office/drawing/2014/main" id="{D5A74ACF-94B3-496F-BBFE-7CFF287BC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49" y="4926980"/>
            <a:ext cx="1405054" cy="6839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75F355F-B8E1-4EA7-8021-51C7711F2AB3}"/>
              </a:ext>
            </a:extLst>
          </p:cNvPr>
          <p:cNvSpPr/>
          <p:nvPr/>
        </p:nvSpPr>
        <p:spPr>
          <a:xfrm>
            <a:off x="5032740" y="306313"/>
            <a:ext cx="6358698" cy="782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320F86-2C22-4439-94C1-F70DCF721F4B}"/>
              </a:ext>
            </a:extLst>
          </p:cNvPr>
          <p:cNvSpPr/>
          <p:nvPr/>
        </p:nvSpPr>
        <p:spPr>
          <a:xfrm>
            <a:off x="7054148" y="489753"/>
            <a:ext cx="1046415" cy="3895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/>
              <a:t>Training &amp; validation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EA08F34-64E0-46F2-A1CB-312BF7FA74C2}"/>
              </a:ext>
            </a:extLst>
          </p:cNvPr>
          <p:cNvSpPr/>
          <p:nvPr/>
        </p:nvSpPr>
        <p:spPr>
          <a:xfrm>
            <a:off x="5523987" y="492989"/>
            <a:ext cx="1122116" cy="4053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Data</a:t>
            </a:r>
            <a:endParaRPr lang="en-US" sz="1100"/>
          </a:p>
          <a:p>
            <a:pPr algn="ctr"/>
            <a:r>
              <a:rPr lang="en-GB" sz="1100" dirty="0"/>
              <a:t>preparation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7FC8773-EAC7-4464-BA5A-EEE1B318217C}"/>
              </a:ext>
            </a:extLst>
          </p:cNvPr>
          <p:cNvSpPr/>
          <p:nvPr/>
        </p:nvSpPr>
        <p:spPr>
          <a:xfrm>
            <a:off x="6647784" y="593294"/>
            <a:ext cx="40658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9D25C0-7B53-4D7D-B4AC-169B55CA375E}"/>
              </a:ext>
            </a:extLst>
          </p:cNvPr>
          <p:cNvSpPr/>
          <p:nvPr/>
        </p:nvSpPr>
        <p:spPr>
          <a:xfrm>
            <a:off x="9910759" y="495807"/>
            <a:ext cx="960380" cy="3482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Monitoring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6195135-0647-41BF-9E2A-22EBF3CA4724}"/>
              </a:ext>
            </a:extLst>
          </p:cNvPr>
          <p:cNvSpPr/>
          <p:nvPr/>
        </p:nvSpPr>
        <p:spPr>
          <a:xfrm>
            <a:off x="8508817" y="491945"/>
            <a:ext cx="997029" cy="381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/>
              <a:t>Prediction</a:t>
            </a:r>
            <a:endParaRPr lang="en-US" sz="1100"/>
          </a:p>
          <a:p>
            <a:pPr algn="ctr"/>
            <a:r>
              <a:rPr lang="en-GB" sz="1100" dirty="0"/>
              <a:t>Serving</a:t>
            </a:r>
            <a:endParaRPr lang="en-US" sz="110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75C7583E-1C4E-46F9-B53A-9917E9D762B1}"/>
              </a:ext>
            </a:extLst>
          </p:cNvPr>
          <p:cNvSpPr/>
          <p:nvPr/>
        </p:nvSpPr>
        <p:spPr>
          <a:xfrm>
            <a:off x="8097442" y="584001"/>
            <a:ext cx="40658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F961C40-D27D-4ED1-B44F-39C111A7B512}"/>
              </a:ext>
            </a:extLst>
          </p:cNvPr>
          <p:cNvSpPr/>
          <p:nvPr/>
        </p:nvSpPr>
        <p:spPr>
          <a:xfrm>
            <a:off x="9500637" y="584001"/>
            <a:ext cx="40658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23E9DA8E-35AC-40FA-A59E-0D43D9B826DA}"/>
              </a:ext>
            </a:extLst>
          </p:cNvPr>
          <p:cNvSpPr/>
          <p:nvPr/>
        </p:nvSpPr>
        <p:spPr>
          <a:xfrm rot="5400000">
            <a:off x="5978710" y="1188025"/>
            <a:ext cx="406582" cy="20370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97C402-E879-423A-A183-3E0EF6293EF5}"/>
              </a:ext>
            </a:extLst>
          </p:cNvPr>
          <p:cNvSpPr/>
          <p:nvPr/>
        </p:nvSpPr>
        <p:spPr>
          <a:xfrm>
            <a:off x="7411666" y="1356389"/>
            <a:ext cx="3979771" cy="35233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90EF78-7985-4CE9-9153-11DD772F1C9B}"/>
              </a:ext>
            </a:extLst>
          </p:cNvPr>
          <p:cNvGrpSpPr/>
          <p:nvPr/>
        </p:nvGrpSpPr>
        <p:grpSpPr>
          <a:xfrm>
            <a:off x="7149589" y="1764172"/>
            <a:ext cx="2553190" cy="2508291"/>
            <a:chOff x="7149589" y="1764172"/>
            <a:chExt cx="2553190" cy="2508291"/>
          </a:xfrm>
        </p:grpSpPr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3C74A205-6ABC-4636-84A2-A2B493FF44DF}"/>
                </a:ext>
              </a:extLst>
            </p:cNvPr>
            <p:cNvSpPr/>
            <p:nvPr/>
          </p:nvSpPr>
          <p:spPr>
            <a:xfrm>
              <a:off x="7149589" y="1764172"/>
              <a:ext cx="564557" cy="2037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E383570B-17C0-469C-9BD2-66EB6A51ED94}"/>
                </a:ext>
              </a:extLst>
            </p:cNvPr>
            <p:cNvSpPr/>
            <p:nvPr/>
          </p:nvSpPr>
          <p:spPr>
            <a:xfrm>
              <a:off x="7149589" y="2832830"/>
              <a:ext cx="666776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6E6797FF-29CE-422D-A39E-F101DB5FAA2D}"/>
                </a:ext>
              </a:extLst>
            </p:cNvPr>
            <p:cNvSpPr/>
            <p:nvPr/>
          </p:nvSpPr>
          <p:spPr>
            <a:xfrm>
              <a:off x="7149589" y="4087341"/>
              <a:ext cx="2553190" cy="18512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D286C-793B-4DA3-9DA0-342DEF22C4D3}"/>
              </a:ext>
            </a:extLst>
          </p:cNvPr>
          <p:cNvGrpSpPr/>
          <p:nvPr/>
        </p:nvGrpSpPr>
        <p:grpSpPr>
          <a:xfrm>
            <a:off x="7633425" y="1552355"/>
            <a:ext cx="3616298" cy="2905059"/>
            <a:chOff x="7633425" y="1552355"/>
            <a:chExt cx="3616298" cy="290505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E0AD152-A892-490F-8F6B-EAA3A79EB31D}"/>
                </a:ext>
              </a:extLst>
            </p:cNvPr>
            <p:cNvSpPr/>
            <p:nvPr/>
          </p:nvSpPr>
          <p:spPr>
            <a:xfrm>
              <a:off x="7689182" y="1552355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80B278EA-F842-41C1-8805-520617B9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11791" y="1569088"/>
              <a:ext cx="1051933" cy="606776"/>
            </a:xfrm>
            <a:prstGeom prst="rect">
              <a:avLst/>
            </a:prstGeom>
          </p:spPr>
        </p:pic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52001E5-71FA-4AF9-AD38-D34C3CFE3B0E}"/>
                </a:ext>
              </a:extLst>
            </p:cNvPr>
            <p:cNvSpPr/>
            <p:nvPr/>
          </p:nvSpPr>
          <p:spPr>
            <a:xfrm>
              <a:off x="7819280" y="2583842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0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BC4098A-3A34-454F-B5E0-5306098E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6742" y="2734383"/>
              <a:ext cx="1507275" cy="339161"/>
            </a:xfrm>
            <a:prstGeom prst="rect">
              <a:avLst/>
            </a:prstGeom>
          </p:spPr>
        </p:pic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6BB895A-1DEB-4279-8B02-B3964DE7ED1F}"/>
                </a:ext>
              </a:extLst>
            </p:cNvPr>
            <p:cNvSpPr/>
            <p:nvPr/>
          </p:nvSpPr>
          <p:spPr>
            <a:xfrm>
              <a:off x="9529133" y="1645281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2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1B9AFFF7-D8C7-4562-BDC6-68FFF80D7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77400" y="1677423"/>
              <a:ext cx="1256372" cy="594547"/>
            </a:xfrm>
            <a:prstGeom prst="rect">
              <a:avLst/>
            </a:prstGeom>
          </p:spPr>
        </p:pic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382143E-D424-4C8E-94BD-EABA7DE401EB}"/>
                </a:ext>
              </a:extLst>
            </p:cNvPr>
            <p:cNvSpPr/>
            <p:nvPr/>
          </p:nvSpPr>
          <p:spPr>
            <a:xfrm>
              <a:off x="9640645" y="2732526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4" name="Picture 24" descr="Logo, company name&#10;&#10;Description automatically generated">
              <a:extLst>
                <a:ext uri="{FF2B5EF4-FFF2-40B4-BE49-F238E27FC236}">
                  <a16:creationId xmlns:a16="http://schemas.microsoft.com/office/drawing/2014/main" id="{DC3FD52F-CDA1-40E4-891F-7AF850B6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65888" y="2555256"/>
              <a:ext cx="1683835" cy="966904"/>
            </a:xfrm>
            <a:prstGeom prst="rect">
              <a:avLst/>
            </a:prstGeom>
          </p:spPr>
        </p:pic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CB24115-DC55-4B38-B1D9-BAA27138D66A}"/>
                </a:ext>
              </a:extLst>
            </p:cNvPr>
            <p:cNvSpPr/>
            <p:nvPr/>
          </p:nvSpPr>
          <p:spPr>
            <a:xfrm>
              <a:off x="9668523" y="3810476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Katib  </a:t>
              </a:r>
            </a:p>
          </p:txBody>
        </p:sp>
        <p:pic>
          <p:nvPicPr>
            <p:cNvPr id="76" name="Picture 25" descr="Shape, icon&#10;&#10;Description automatically generated">
              <a:extLst>
                <a:ext uri="{FF2B5EF4-FFF2-40B4-BE49-F238E27FC236}">
                  <a16:creationId xmlns:a16="http://schemas.microsoft.com/office/drawing/2014/main" id="{083A1758-CB31-4EED-BB25-53718A76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53833" y="3839620"/>
              <a:ext cx="471603" cy="609834"/>
            </a:xfrm>
            <a:prstGeom prst="rect">
              <a:avLst/>
            </a:prstGeom>
          </p:spPr>
        </p:pic>
        <p:pic>
          <p:nvPicPr>
            <p:cNvPr id="77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D364C0-4636-4851-A396-F456D12B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60888" y="3502626"/>
              <a:ext cx="1488688" cy="484651"/>
            </a:xfrm>
            <a:prstGeom prst="rect">
              <a:avLst/>
            </a:prstGeom>
          </p:spPr>
        </p:pic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5583D1DB-5AE5-4DAB-944A-79B82D3B896D}"/>
                </a:ext>
              </a:extLst>
            </p:cNvPr>
            <p:cNvSpPr/>
            <p:nvPr/>
          </p:nvSpPr>
          <p:spPr>
            <a:xfrm>
              <a:off x="7633425" y="3420184"/>
              <a:ext cx="1549578" cy="646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 </a:t>
              </a: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766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5FFB36-49A7-4DE6-9147-CF5C536F69D7}"/>
              </a:ext>
            </a:extLst>
          </p:cNvPr>
          <p:cNvCxnSpPr/>
          <p:nvPr/>
        </p:nvCxnSpPr>
        <p:spPr>
          <a:xfrm flipV="1">
            <a:off x="704386" y="3469655"/>
            <a:ext cx="10286998" cy="557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B009D9F-0904-4D05-B2C1-58824654B4F8}"/>
              </a:ext>
            </a:extLst>
          </p:cNvPr>
          <p:cNvSpPr>
            <a:spLocks noGrp="1"/>
          </p:cNvSpPr>
          <p:nvPr/>
        </p:nvSpPr>
        <p:spPr>
          <a:xfrm>
            <a:off x="876531" y="4762530"/>
            <a:ext cx="10126304" cy="8905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  <a:cs typeface="Poppins Medium"/>
              </a:rPr>
              <a:t>We welcome feedback and opensource contributions !</a:t>
            </a:r>
            <a:endParaRPr lang="en-GB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23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556BF619-43F5-42CB-9D88-AB083E4DBE83}"/>
              </a:ext>
            </a:extLst>
          </p:cNvPr>
          <p:cNvSpPr>
            <a:spLocks noGrp="1"/>
          </p:cNvSpPr>
          <p:nvPr/>
        </p:nvSpPr>
        <p:spPr>
          <a:xfrm>
            <a:off x="790912" y="1063833"/>
            <a:ext cx="349091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  <a:cs typeface="Poppins Medium"/>
              </a:rPr>
              <a:t>Resources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913DC3D-F339-4D77-9BE2-701D6B0D7799}"/>
              </a:ext>
            </a:extLst>
          </p:cNvPr>
          <p:cNvSpPr>
            <a:spLocks noGrp="1"/>
          </p:cNvSpPr>
          <p:nvPr/>
        </p:nvSpPr>
        <p:spPr>
          <a:xfrm>
            <a:off x="5615325" y="1153952"/>
            <a:ext cx="6115050" cy="20994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GB">
                <a:ea typeface="+mn-lt"/>
                <a:cs typeface="+mn-lt"/>
              </a:rPr>
              <a:t>FuseML website: </a:t>
            </a:r>
            <a:r>
              <a:rPr lang="en-GB" dirty="0">
                <a:ea typeface="+mn-lt"/>
                <a:cs typeface="+mn-lt"/>
                <a:hlinkClick r:id="rId2"/>
              </a:rPr>
              <a:t>https://fuseml.github.io/</a:t>
            </a:r>
            <a:endParaRPr lang="en-GB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GB">
                <a:ea typeface="+mn-lt"/>
                <a:cs typeface="+mn-lt"/>
              </a:rPr>
              <a:t>Article series: </a:t>
            </a:r>
            <a:r>
              <a:rPr lang="en-GB" dirty="0">
                <a:ea typeface="+mn-lt"/>
                <a:cs typeface="+mn-lt"/>
                <a:hlinkClick r:id="rId3"/>
              </a:rPr>
              <a:t>https://community.suse.com</a:t>
            </a:r>
            <a:endParaRPr lang="en-GB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GB">
                <a:ea typeface="+mn-lt"/>
                <a:cs typeface="+mn-lt"/>
              </a:rPr>
              <a:t>FuseML @ github: </a:t>
            </a:r>
            <a:r>
              <a:rPr lang="en-GB" dirty="0">
                <a:ea typeface="+mn-lt"/>
                <a:cs typeface="+mn-lt"/>
                <a:hlinkClick r:id="rId4"/>
              </a:rPr>
              <a:t>https://github.com/fuseml/fuseml</a:t>
            </a:r>
            <a:endParaRPr lang="en-GB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>
                <a:cs typeface="Poppins Light"/>
              </a:rPr>
              <a:t>Slack: </a:t>
            </a:r>
            <a:r>
              <a:rPr lang="en-GB" dirty="0">
                <a:ea typeface="+mn-lt"/>
                <a:cs typeface="+mn-lt"/>
                <a:hlinkClick r:id="rId5"/>
              </a:rPr>
              <a:t>https://join.slack.com/t/fuseml/shared_invite/zt-rcs6kepe-rGrMzlj0hrRlalcahWzoWg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22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E1BDA8-B439-49EF-9134-96866F3E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Thank you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36B9310-76D7-4DA7-8091-C400D2459C86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6538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3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A5E83E6-79F8-42F9-B3CB-71EA06EA0147}"/>
              </a:ext>
            </a:extLst>
          </p:cNvPr>
          <p:cNvSpPr>
            <a:spLocks noGrp="1"/>
          </p:cNvSpPr>
          <p:nvPr/>
        </p:nvSpPr>
        <p:spPr>
          <a:xfrm>
            <a:off x="731839" y="2124831"/>
            <a:ext cx="4113521" cy="88639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Machine Learning Systems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695E09A-BFF4-4CB4-839D-DA150AB74AD9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4039182" cy="2734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0000A00000000000000" pitchFamily="2" charset="0"/>
              <a:buChar char="•"/>
            </a:pPr>
            <a:r>
              <a:rPr lang="en-GB" dirty="0">
                <a:latin typeface="Poppins Light"/>
                <a:cs typeface="Poppins Light"/>
              </a:rPr>
              <a:t>learn from data</a:t>
            </a:r>
            <a:endParaRPr lang="en-US" dirty="0">
              <a:cs typeface="Poppins Light"/>
            </a:endParaRPr>
          </a:p>
          <a:p>
            <a:pPr marL="342900" indent="-342900">
              <a:buFont typeface="Arial" panose="00000A00000000000000" pitchFamily="2" charset="0"/>
              <a:buChar char="•"/>
            </a:pPr>
            <a:r>
              <a:rPr lang="en-GB" dirty="0">
                <a:latin typeface="Poppins Light"/>
                <a:cs typeface="Poppins Light"/>
              </a:rPr>
              <a:t>identify &amp; reproduce patterns</a:t>
            </a:r>
          </a:p>
          <a:p>
            <a:pPr marL="342900" indent="-342900">
              <a:buFont typeface="Arial" panose="00000A00000000000000" pitchFamily="2" charset="0"/>
              <a:buChar char="•"/>
            </a:pPr>
            <a:r>
              <a:rPr lang="en-GB" dirty="0">
                <a:latin typeface="Poppins Light"/>
                <a:cs typeface="Poppins Light"/>
              </a:rPr>
              <a:t>solve problems that are</a:t>
            </a:r>
          </a:p>
          <a:p>
            <a:pPr marL="1143000" lvl="1">
              <a:buFont typeface="Arial" panose="00000A00000000000000" pitchFamily="2" charset="0"/>
              <a:buChar char="•"/>
            </a:pPr>
            <a:r>
              <a:rPr lang="en-GB" dirty="0">
                <a:latin typeface="Poppins Light"/>
              </a:rPr>
              <a:t>mathematically and programmatically difficult</a:t>
            </a:r>
            <a:endParaRPr lang="en-GB" dirty="0">
              <a:latin typeface="Poppins Light"/>
              <a:cs typeface="Poppins Light"/>
            </a:endParaRPr>
          </a:p>
          <a:p>
            <a:pPr marL="1143000" lvl="1">
              <a:buFont typeface="Arial" panose="00000A00000000000000" pitchFamily="2" charset="0"/>
              <a:buChar char="•"/>
            </a:pPr>
            <a:r>
              <a:rPr lang="en-GB" dirty="0">
                <a:latin typeface="Poppins Light"/>
              </a:rPr>
              <a:t>computationally expensive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88D8B91D-2182-489B-AF1F-20270F9433B3}"/>
              </a:ext>
            </a:extLst>
          </p:cNvPr>
          <p:cNvSpPr>
            <a:spLocks noGrp="1"/>
          </p:cNvSpPr>
          <p:nvPr/>
        </p:nvSpPr>
        <p:spPr>
          <a:xfrm>
            <a:off x="11903075" y="6294438"/>
            <a:ext cx="288925" cy="123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A2A90D-4782-42A4-B3A4-F282FFEAFDE7}"/>
              </a:ext>
            </a:extLst>
          </p:cNvPr>
          <p:cNvSpPr/>
          <p:nvPr/>
        </p:nvSpPr>
        <p:spPr>
          <a:xfrm>
            <a:off x="6149897" y="1141141"/>
            <a:ext cx="1784194" cy="669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Object recognition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5026DBE-BA6A-4C21-855E-162A236F3D17}"/>
              </a:ext>
            </a:extLst>
          </p:cNvPr>
          <p:cNvSpPr/>
          <p:nvPr/>
        </p:nvSpPr>
        <p:spPr>
          <a:xfrm>
            <a:off x="8779726" y="1540725"/>
            <a:ext cx="1765609" cy="669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Speech</a:t>
            </a:r>
            <a:endParaRPr lang="en-US"/>
          </a:p>
          <a:p>
            <a:pPr algn="ctr"/>
            <a:r>
              <a:rPr lang="en-GB"/>
              <a:t>recognition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B6C50A9-37A0-440B-AB96-57D810A56B85}"/>
              </a:ext>
            </a:extLst>
          </p:cNvPr>
          <p:cNvSpPr/>
          <p:nvPr/>
        </p:nvSpPr>
        <p:spPr>
          <a:xfrm>
            <a:off x="6568067" y="2005360"/>
            <a:ext cx="1765609" cy="669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Handwriting</a:t>
            </a:r>
            <a:endParaRPr lang="en-US"/>
          </a:p>
          <a:p>
            <a:pPr algn="ctr"/>
            <a:r>
              <a:rPr lang="en-GB"/>
              <a:t>recognition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D81BFBB-5E2F-42F0-A8DD-AF012AA0DF32}"/>
              </a:ext>
            </a:extLst>
          </p:cNvPr>
          <p:cNvSpPr/>
          <p:nvPr/>
        </p:nvSpPr>
        <p:spPr>
          <a:xfrm>
            <a:off x="8119944" y="657920"/>
            <a:ext cx="1765609" cy="669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Face</a:t>
            </a:r>
            <a:endParaRPr lang="en-US"/>
          </a:p>
          <a:p>
            <a:pPr algn="ctr"/>
            <a:r>
              <a:rPr lang="en-GB"/>
              <a:t>recognition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65C08B-17DA-4457-BFFC-5E0E03CDD98C}"/>
              </a:ext>
            </a:extLst>
          </p:cNvPr>
          <p:cNvSpPr/>
          <p:nvPr/>
        </p:nvSpPr>
        <p:spPr>
          <a:xfrm>
            <a:off x="6354333" y="2916042"/>
            <a:ext cx="1765609" cy="669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Text-to-speech</a:t>
            </a:r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C79A40-8547-4C17-A5A5-722A329F2837}"/>
              </a:ext>
            </a:extLst>
          </p:cNvPr>
          <p:cNvSpPr/>
          <p:nvPr/>
        </p:nvSpPr>
        <p:spPr>
          <a:xfrm>
            <a:off x="8714675" y="2507161"/>
            <a:ext cx="1765609" cy="669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Art generation</a:t>
            </a:r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2DB0A12-54DA-4393-9651-C399F0A203B8}"/>
              </a:ext>
            </a:extLst>
          </p:cNvPr>
          <p:cNvSpPr/>
          <p:nvPr/>
        </p:nvSpPr>
        <p:spPr>
          <a:xfrm>
            <a:off x="6633115" y="3873189"/>
            <a:ext cx="1765609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Language</a:t>
            </a:r>
          </a:p>
          <a:p>
            <a:pPr algn="ctr"/>
            <a:r>
              <a:rPr lang="en-GB"/>
              <a:t>translation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80A37A-96D2-4C4F-9D02-4EE3EE8E5FFC}"/>
              </a:ext>
            </a:extLst>
          </p:cNvPr>
          <p:cNvSpPr/>
          <p:nvPr/>
        </p:nvSpPr>
        <p:spPr>
          <a:xfrm>
            <a:off x="8900529" y="3473603"/>
            <a:ext cx="1765609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Fraud</a:t>
            </a:r>
            <a:endParaRPr lang="en-US"/>
          </a:p>
          <a:p>
            <a:pPr algn="ctr"/>
            <a:r>
              <a:rPr lang="en-GB"/>
              <a:t>detection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94F116-577B-41C9-A9DA-296A343C28D4}"/>
              </a:ext>
            </a:extLst>
          </p:cNvPr>
          <p:cNvSpPr/>
          <p:nvPr/>
        </p:nvSpPr>
        <p:spPr>
          <a:xfrm>
            <a:off x="7097748" y="5750310"/>
            <a:ext cx="1765609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Weather</a:t>
            </a:r>
            <a:endParaRPr lang="en-US"/>
          </a:p>
          <a:p>
            <a:pPr algn="ctr"/>
            <a:r>
              <a:rPr lang="en-GB"/>
              <a:t>prediction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B08AB6-65BF-4312-BC74-3C57B4513604}"/>
              </a:ext>
            </a:extLst>
          </p:cNvPr>
          <p:cNvSpPr/>
          <p:nvPr/>
        </p:nvSpPr>
        <p:spPr>
          <a:xfrm>
            <a:off x="5936163" y="4839627"/>
            <a:ext cx="1997926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Product</a:t>
            </a:r>
            <a:endParaRPr lang="en-US"/>
          </a:p>
          <a:p>
            <a:pPr algn="ctr"/>
            <a:r>
              <a:rPr lang="en-GB"/>
              <a:t>recommendation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46D863-67FF-452B-A1D2-9FCCFDABF333}"/>
              </a:ext>
            </a:extLst>
          </p:cNvPr>
          <p:cNvSpPr/>
          <p:nvPr/>
        </p:nvSpPr>
        <p:spPr>
          <a:xfrm>
            <a:off x="9262943" y="5415774"/>
            <a:ext cx="1997926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Medical diagnosis</a:t>
            </a:r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3ED8F61-8344-4C58-AE43-19BA75C6D282}"/>
              </a:ext>
            </a:extLst>
          </p:cNvPr>
          <p:cNvSpPr/>
          <p:nvPr/>
        </p:nvSpPr>
        <p:spPr>
          <a:xfrm>
            <a:off x="8017724" y="4616603"/>
            <a:ext cx="1765609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Traffic</a:t>
            </a:r>
            <a:endParaRPr lang="en-US"/>
          </a:p>
          <a:p>
            <a:pPr algn="ctr"/>
            <a:r>
              <a:rPr lang="en-GB"/>
              <a:t>prediction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0692D10-2335-433C-A2FD-3734A13286C7}"/>
              </a:ext>
            </a:extLst>
          </p:cNvPr>
          <p:cNvSpPr/>
          <p:nvPr/>
        </p:nvSpPr>
        <p:spPr>
          <a:xfrm>
            <a:off x="9978479" y="4365700"/>
            <a:ext cx="1997926" cy="6690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Spam</a:t>
            </a:r>
            <a:endParaRPr lang="en-US"/>
          </a:p>
          <a:p>
            <a:pPr algn="ctr"/>
            <a:r>
              <a:rPr lang="en-GB"/>
              <a:t>filtering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4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F147C5A-0422-40E4-95F9-170CB10731BD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Medium"/>
              </a:rPr>
              <a:t>ML Workflow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8C0A53E-3B1F-49ED-B4EF-EBE82B5E93CA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9987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Light"/>
              </a:rPr>
              <a:t>A generic machine learning workflow and its main classes of artifacts: data and ML models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0C476C4-2A53-4B4B-A612-CB0CD5A86BC3}"/>
              </a:ext>
            </a:extLst>
          </p:cNvPr>
          <p:cNvSpPr/>
          <p:nvPr/>
        </p:nvSpPr>
        <p:spPr>
          <a:xfrm>
            <a:off x="7188013" y="245183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3050FB7-659D-42F6-A9F5-D85C76B03C89}"/>
              </a:ext>
            </a:extLst>
          </p:cNvPr>
          <p:cNvSpPr/>
          <p:nvPr/>
        </p:nvSpPr>
        <p:spPr>
          <a:xfrm>
            <a:off x="8185035" y="2212555"/>
            <a:ext cx="1306611" cy="66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Training &amp; validation</a:t>
            </a:r>
          </a:p>
        </p:txBody>
      </p:sp>
      <p:pic>
        <p:nvPicPr>
          <p:cNvPr id="31" name="Graphic 18" descr="Bar chart with solid fill">
            <a:extLst>
              <a:ext uri="{FF2B5EF4-FFF2-40B4-BE49-F238E27FC236}">
                <a16:creationId xmlns:a16="http://schemas.microsoft.com/office/drawing/2014/main" id="{24288012-D986-4C55-AB6B-92C99776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165" y="1874533"/>
            <a:ext cx="468352" cy="468352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34743F11-9F77-4B3B-A7E4-0178E26E4F09}"/>
              </a:ext>
            </a:extLst>
          </p:cNvPr>
          <p:cNvSpPr/>
          <p:nvPr/>
        </p:nvSpPr>
        <p:spPr>
          <a:xfrm rot="5400000">
            <a:off x="8399716" y="1685446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4" name="Graphic 21" descr="Branching diagram with solid fill">
            <a:extLst>
              <a:ext uri="{FF2B5EF4-FFF2-40B4-BE49-F238E27FC236}">
                <a16:creationId xmlns:a16="http://schemas.microsoft.com/office/drawing/2014/main" id="{314F8DBA-61C2-404F-BD22-E5FC64D79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819" y="1544905"/>
            <a:ext cx="551986" cy="533400"/>
          </a:xfrm>
          <a:prstGeom prst="rect">
            <a:avLst/>
          </a:prstGeom>
        </p:spPr>
      </p:pic>
      <p:sp>
        <p:nvSpPr>
          <p:cNvPr id="35" name="TextBox 8">
            <a:extLst>
              <a:ext uri="{FF2B5EF4-FFF2-40B4-BE49-F238E27FC236}">
                <a16:creationId xmlns:a16="http://schemas.microsoft.com/office/drawing/2014/main" id="{760FF245-2AD7-4343-94D5-2C60B8EBC559}"/>
              </a:ext>
            </a:extLst>
          </p:cNvPr>
          <p:cNvSpPr txBox="1"/>
          <p:nvPr/>
        </p:nvSpPr>
        <p:spPr>
          <a:xfrm>
            <a:off x="9488531" y="1503194"/>
            <a:ext cx="13722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ML algorithm (model)</a:t>
            </a:r>
            <a:endParaRPr lang="en-US" sz="1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70B40D-12FD-49DB-807E-6F34AE4ACCBE}"/>
              </a:ext>
            </a:extLst>
          </p:cNvPr>
          <p:cNvSpPr/>
          <p:nvPr/>
        </p:nvSpPr>
        <p:spPr>
          <a:xfrm>
            <a:off x="8221474" y="3687375"/>
            <a:ext cx="1263803" cy="631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Prediction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0931794-64D4-40FA-B143-51C4C9CC6148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A249D17-F666-408C-8801-64D52E32F070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4ED9695-12A7-4BDE-BE05-506358B7C449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A71F5A91-DFF5-4627-B202-31B6FD07995A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Input data</a:t>
            </a:r>
            <a:endParaRPr lang="en-US" sz="1400" dirty="0"/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C76E8061-E8E1-4E1A-B4A9-DD09F1BFE2C8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Result</a:t>
            </a:r>
            <a:endParaRPr lang="en-US" sz="1400" dirty="0"/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315985D0-2AB1-46DB-85AC-FC62882EA148}"/>
              </a:ext>
            </a:extLst>
          </p:cNvPr>
          <p:cNvSpPr txBox="1"/>
          <p:nvPr/>
        </p:nvSpPr>
        <p:spPr>
          <a:xfrm>
            <a:off x="9553579" y="3072195"/>
            <a:ext cx="185110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Trained ML model</a:t>
            </a:r>
            <a:endParaRPr lang="en-US" sz="1400" dirty="0"/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1931503A-5479-413A-910D-C5648A1B5075}"/>
              </a:ext>
            </a:extLst>
          </p:cNvPr>
          <p:cNvSpPr txBox="1"/>
          <p:nvPr/>
        </p:nvSpPr>
        <p:spPr>
          <a:xfrm>
            <a:off x="7133828" y="1360879"/>
            <a:ext cx="102405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Training     data</a:t>
            </a: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B2DB52-EC50-4231-8761-A8F7F556134B}"/>
              </a:ext>
            </a:extLst>
          </p:cNvPr>
          <p:cNvSpPr/>
          <p:nvPr/>
        </p:nvSpPr>
        <p:spPr>
          <a:xfrm>
            <a:off x="6345618" y="1151426"/>
            <a:ext cx="5082991" cy="39359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5" name="Graphic 3" descr="Brain with solid fill">
            <a:extLst>
              <a:ext uri="{FF2B5EF4-FFF2-40B4-BE49-F238E27FC236}">
                <a16:creationId xmlns:a16="http://schemas.microsoft.com/office/drawing/2014/main" id="{9C02DC9A-F068-4A3A-AA79-FB308BE7E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6" name="Graphic 4" descr="Questions with solid fill">
            <a:extLst>
              <a:ext uri="{FF2B5EF4-FFF2-40B4-BE49-F238E27FC236}">
                <a16:creationId xmlns:a16="http://schemas.microsoft.com/office/drawing/2014/main" id="{6B1082C5-B7D3-4CB7-9063-E3F6B5BCB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7" name="Graphic 7" descr="Presentation with pie chart with solid fill">
            <a:extLst>
              <a:ext uri="{FF2B5EF4-FFF2-40B4-BE49-F238E27FC236}">
                <a16:creationId xmlns:a16="http://schemas.microsoft.com/office/drawing/2014/main" id="{4C67A0DF-0417-4628-B661-13E1E6171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5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0F306B0-2B9C-40D1-9E5A-000552367D77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Medium"/>
              </a:rPr>
              <a:t>ML Workflow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7F67F7A-EE41-4C46-B31F-D3EADDCFA6D9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16758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Light"/>
              </a:rPr>
              <a:t>Most development effort is around data: acquisition, storing, analysis, cleaning, transformation, validation, feature engineering and selection.</a:t>
            </a:r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0DD5CF6-DC19-4ABF-9B38-8A693509E671}"/>
              </a:ext>
            </a:extLst>
          </p:cNvPr>
          <p:cNvSpPr/>
          <p:nvPr/>
        </p:nvSpPr>
        <p:spPr>
          <a:xfrm>
            <a:off x="7188013" y="245183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AEC007-8806-4579-8250-E43CF89496DD}"/>
              </a:ext>
            </a:extLst>
          </p:cNvPr>
          <p:cNvSpPr/>
          <p:nvPr/>
        </p:nvSpPr>
        <p:spPr>
          <a:xfrm>
            <a:off x="8185035" y="2229678"/>
            <a:ext cx="1306611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86D0CF-844F-407C-B9A8-41755427025C}"/>
              </a:ext>
            </a:extLst>
          </p:cNvPr>
          <p:cNvSpPr/>
          <p:nvPr/>
        </p:nvSpPr>
        <p:spPr>
          <a:xfrm>
            <a:off x="5746802" y="2231452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Data</a:t>
            </a:r>
            <a:endParaRPr lang="en-US" sz="1600"/>
          </a:p>
          <a:p>
            <a:pPr algn="ctr"/>
            <a:r>
              <a:rPr lang="en-GB" sz="1600" dirty="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E1F1EBF-CBE5-434B-B0F5-F98648E12D7E}"/>
              </a:ext>
            </a:extLst>
          </p:cNvPr>
          <p:cNvSpPr/>
          <p:nvPr/>
        </p:nvSpPr>
        <p:spPr>
          <a:xfrm>
            <a:off x="8175012" y="709853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Model</a:t>
            </a:r>
            <a:endParaRPr lang="en-US"/>
          </a:p>
          <a:p>
            <a:pPr algn="ctr"/>
            <a:r>
              <a:rPr lang="en-GB" dirty="0"/>
              <a:t>selection</a:t>
            </a:r>
            <a:endParaRPr lang="en-US" dirty="0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9F0FCBC8-BA1D-41E2-9580-17B340224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165" y="1874533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8D57E243-9DC6-49F9-8A3C-514DFA1DF068}"/>
              </a:ext>
            </a:extLst>
          </p:cNvPr>
          <p:cNvSpPr/>
          <p:nvPr/>
        </p:nvSpPr>
        <p:spPr>
          <a:xfrm rot="5400000">
            <a:off x="8399716" y="1685446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6DBC5433-1AA9-4035-AE6C-2F8B2EE14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819" y="1544905"/>
            <a:ext cx="551986" cy="533400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438C861A-E62F-47E5-B01D-815FE63E1B9C}"/>
              </a:ext>
            </a:extLst>
          </p:cNvPr>
          <p:cNvSpPr txBox="1"/>
          <p:nvPr/>
        </p:nvSpPr>
        <p:spPr>
          <a:xfrm>
            <a:off x="9488531" y="1554565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ML model</a:t>
            </a:r>
            <a:endParaRPr lang="en-US" sz="1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CF6B7A-E968-416E-895F-27E2AD6FEF3B}"/>
              </a:ext>
            </a:extLst>
          </p:cNvPr>
          <p:cNvSpPr/>
          <p:nvPr/>
        </p:nvSpPr>
        <p:spPr>
          <a:xfrm>
            <a:off x="8221474" y="3687375"/>
            <a:ext cx="1263803" cy="631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Prediction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3FE153F-3ED9-4DD5-95B1-09B0DC2B01CE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FB00D4B-D392-4947-9BB3-05E9B0F81926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2323593-6D50-4999-9F02-A731265500BB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624CAE51-1336-40F3-A77F-3DF9EDD9F0AB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Input data</a:t>
            </a:r>
            <a:endParaRPr lang="en-US" sz="1400" dirty="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B2364C3D-9DAE-4C60-AB88-C0EFB4C355A9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Result</a:t>
            </a:r>
            <a:endParaRPr lang="en-US" sz="1400" dirty="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C0E54688-45CE-4CFA-9944-6EFA8F9B811C}"/>
              </a:ext>
            </a:extLst>
          </p:cNvPr>
          <p:cNvSpPr txBox="1"/>
          <p:nvPr/>
        </p:nvSpPr>
        <p:spPr>
          <a:xfrm>
            <a:off x="9553579" y="3072195"/>
            <a:ext cx="185110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Trained ML model</a:t>
            </a:r>
            <a:endParaRPr lang="en-US" sz="1400" dirty="0"/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5A3A3AC2-9457-49FB-A95A-3E7FF1E5BC52}"/>
              </a:ext>
            </a:extLst>
          </p:cNvPr>
          <p:cNvSpPr txBox="1"/>
          <p:nvPr/>
        </p:nvSpPr>
        <p:spPr>
          <a:xfrm>
            <a:off x="7133828" y="1360879"/>
            <a:ext cx="102405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Training     data</a:t>
            </a:r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E591BE-9695-449A-A853-21E649632581}"/>
              </a:ext>
            </a:extLst>
          </p:cNvPr>
          <p:cNvSpPr/>
          <p:nvPr/>
        </p:nvSpPr>
        <p:spPr>
          <a:xfrm>
            <a:off x="5069911" y="492168"/>
            <a:ext cx="6358698" cy="456949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37FF640B-BCE9-43FC-91E2-1C092EC3A9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F8811B6F-6C29-4AF2-827F-7FFEF869F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E34D9C29-E846-4422-AF55-C8123E193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9ECE7600-1114-424B-8C43-E261C9F695F2}"/>
              </a:ext>
            </a:extLst>
          </p:cNvPr>
          <p:cNvSpPr/>
          <p:nvPr/>
        </p:nvSpPr>
        <p:spPr>
          <a:xfrm rot="5400000">
            <a:off x="6053783" y="1668322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A8F6709D-4EFD-4B58-B2AE-37BB75AB530C}"/>
              </a:ext>
            </a:extLst>
          </p:cNvPr>
          <p:cNvSpPr txBox="1"/>
          <p:nvPr/>
        </p:nvSpPr>
        <p:spPr>
          <a:xfrm>
            <a:off x="5190509" y="878183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Raw data</a:t>
            </a:r>
            <a:endParaRPr lang="en-US" dirty="0"/>
          </a:p>
        </p:txBody>
      </p:sp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AD346F3F-09DA-4052-B078-67F2C71DB2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11" y="822789"/>
            <a:ext cx="417816" cy="4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8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6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690216A-037F-48CF-B19E-15B7D5C2AF2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27DA7A0-42D5-4B40-85AB-F5AAADE65B96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6601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Light"/>
              </a:rPr>
              <a:t>ML development is iterative, exploratory and experimental.</a:t>
            </a:r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59C0A46-25D5-49E6-9351-F11B09A74314}"/>
              </a:ext>
            </a:extLst>
          </p:cNvPr>
          <p:cNvSpPr/>
          <p:nvPr/>
        </p:nvSpPr>
        <p:spPr>
          <a:xfrm>
            <a:off x="7188013" y="245183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CFFD0E-C9AC-4F8B-B822-431FC0A6D7AB}"/>
              </a:ext>
            </a:extLst>
          </p:cNvPr>
          <p:cNvSpPr/>
          <p:nvPr/>
        </p:nvSpPr>
        <p:spPr>
          <a:xfrm>
            <a:off x="8185035" y="2229678"/>
            <a:ext cx="1306611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44A3E70-F5E6-4177-BBA4-D29A4DA9EDE9}"/>
              </a:ext>
            </a:extLst>
          </p:cNvPr>
          <p:cNvSpPr/>
          <p:nvPr/>
        </p:nvSpPr>
        <p:spPr>
          <a:xfrm>
            <a:off x="5746802" y="2231452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75328E-523C-4BD1-80A8-F0409DF0833D}"/>
              </a:ext>
            </a:extLst>
          </p:cNvPr>
          <p:cNvSpPr/>
          <p:nvPr/>
        </p:nvSpPr>
        <p:spPr>
          <a:xfrm>
            <a:off x="8175012" y="709853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782E0BD7-E8D1-439F-9F42-4FDE2A93C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165" y="1874533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7C44CDC3-CCC6-4585-B1A6-021D24724F04}"/>
              </a:ext>
            </a:extLst>
          </p:cNvPr>
          <p:cNvSpPr/>
          <p:nvPr/>
        </p:nvSpPr>
        <p:spPr>
          <a:xfrm rot="5400000">
            <a:off x="8399716" y="1685446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D2479F9A-4317-4C7F-997B-EDCE05C28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819" y="1544905"/>
            <a:ext cx="551986" cy="533400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C59FE252-2C97-495F-85CE-B559203C0294}"/>
              </a:ext>
            </a:extLst>
          </p:cNvPr>
          <p:cNvSpPr txBox="1"/>
          <p:nvPr/>
        </p:nvSpPr>
        <p:spPr>
          <a:xfrm>
            <a:off x="9488531" y="1554565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ML model</a:t>
            </a:r>
            <a:endParaRPr lang="en-US" sz="14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F50DDB-F47D-4685-907A-BB0CAB765B5D}"/>
              </a:ext>
            </a:extLst>
          </p:cNvPr>
          <p:cNvSpPr/>
          <p:nvPr/>
        </p:nvSpPr>
        <p:spPr>
          <a:xfrm>
            <a:off x="8221474" y="3687375"/>
            <a:ext cx="1263803" cy="631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Prediction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66945FA-D98E-437D-BAA4-EC17AA371B29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BE8E8A4-F953-4FD7-A9E2-DFD0102434A6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7AAB177-B089-4FF5-96FD-0A3F22FB80FE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144843A0-1A83-4F19-ACD0-78A98000217A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D52DDB88-2D45-4A53-99EB-EF9BE3B26ED4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9415C391-57C8-449E-B5B2-8099461499D6}"/>
              </a:ext>
            </a:extLst>
          </p:cNvPr>
          <p:cNvSpPr txBox="1"/>
          <p:nvPr/>
        </p:nvSpPr>
        <p:spPr>
          <a:xfrm>
            <a:off x="9553579" y="3072195"/>
            <a:ext cx="185110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Trained ML model</a:t>
            </a:r>
            <a:endParaRPr lang="en-US" sz="1400"/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9348E131-69AA-40D7-B9B7-F1AEDBE7D296}"/>
              </a:ext>
            </a:extLst>
          </p:cNvPr>
          <p:cNvSpPr txBox="1"/>
          <p:nvPr/>
        </p:nvSpPr>
        <p:spPr>
          <a:xfrm>
            <a:off x="7133828" y="1360879"/>
            <a:ext cx="102405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Training     data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906DA9-E363-4197-9DDD-8193158D953F}"/>
              </a:ext>
            </a:extLst>
          </p:cNvPr>
          <p:cNvSpPr/>
          <p:nvPr/>
        </p:nvSpPr>
        <p:spPr>
          <a:xfrm>
            <a:off x="5069911" y="492168"/>
            <a:ext cx="6358698" cy="456949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63271AFE-6C12-4D49-B792-27C38942C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0D87AC1D-BA95-40C6-9B98-977DA9AE6D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ED78CF0A-04CE-4410-8E29-52A611621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F8C05677-9BA8-432A-9FCA-A1F71252F7CF}"/>
              </a:ext>
            </a:extLst>
          </p:cNvPr>
          <p:cNvSpPr/>
          <p:nvPr/>
        </p:nvSpPr>
        <p:spPr>
          <a:xfrm rot="5400000">
            <a:off x="6053783" y="1668322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7AFE20F0-6AA0-4C45-9BE5-6B8C67896547}"/>
              </a:ext>
            </a:extLst>
          </p:cNvPr>
          <p:cNvSpPr txBox="1"/>
          <p:nvPr/>
        </p:nvSpPr>
        <p:spPr>
          <a:xfrm>
            <a:off x="5190509" y="878183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Raw data</a:t>
            </a:r>
            <a:endParaRPr lang="en-US"/>
          </a:p>
        </p:txBody>
      </p:sp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926BCFAD-F265-4FA9-B98D-05370A8E0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11" y="822789"/>
            <a:ext cx="417816" cy="434939"/>
          </a:xfrm>
          <a:prstGeom prst="rect">
            <a:avLst/>
          </a:prstGeom>
        </p:spPr>
      </p:pic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598A03AB-0E70-49A4-A096-A0944B8753AF}"/>
              </a:ext>
            </a:extLst>
          </p:cNvPr>
          <p:cNvSpPr/>
          <p:nvPr/>
        </p:nvSpPr>
        <p:spPr>
          <a:xfrm rot="5400000">
            <a:off x="7241511" y="2130209"/>
            <a:ext cx="505145" cy="2200381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Arrow: Curved Right 46">
            <a:extLst>
              <a:ext uri="{FF2B5EF4-FFF2-40B4-BE49-F238E27FC236}">
                <a16:creationId xmlns:a16="http://schemas.microsoft.com/office/drawing/2014/main" id="{A5344CA9-2390-4F23-A5F8-466D8867C427}"/>
              </a:ext>
            </a:extLst>
          </p:cNvPr>
          <p:cNvSpPr/>
          <p:nvPr/>
        </p:nvSpPr>
        <p:spPr>
          <a:xfrm rot="10800000">
            <a:off x="9595428" y="875801"/>
            <a:ext cx="573638" cy="1772292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7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pic>
        <p:nvPicPr>
          <p:cNvPr id="4" name="Picture 7" descr="A picture containing silver&#10;&#10;Description automatically generated">
            <a:extLst>
              <a:ext uri="{FF2B5EF4-FFF2-40B4-BE49-F238E27FC236}">
                <a16:creationId xmlns:a16="http://schemas.microsoft.com/office/drawing/2014/main" id="{2AF14419-43F7-4A42-96ED-1FD6064E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23588"/>
            <a:ext cx="11304997" cy="68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8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690216A-037F-48CF-B19E-15B7D5C2AF2B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27DA7A0-42D5-4B40-85AB-F5AAADE65B96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13413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 Light"/>
                <a:cs typeface="Poppins Light"/>
              </a:rPr>
              <a:t>A prediction service is a web microservice that wraps a REST API around the ML model.</a:t>
            </a:r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59C0A46-25D5-49E6-9351-F11B09A74314}"/>
              </a:ext>
            </a:extLst>
          </p:cNvPr>
          <p:cNvSpPr/>
          <p:nvPr/>
        </p:nvSpPr>
        <p:spPr>
          <a:xfrm>
            <a:off x="7188013" y="245183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CFFD0E-C9AC-4F8B-B822-431FC0A6D7AB}"/>
              </a:ext>
            </a:extLst>
          </p:cNvPr>
          <p:cNvSpPr/>
          <p:nvPr/>
        </p:nvSpPr>
        <p:spPr>
          <a:xfrm>
            <a:off x="8185035" y="2229678"/>
            <a:ext cx="1306611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44A3E70-F5E6-4177-BBA4-D29A4DA9EDE9}"/>
              </a:ext>
            </a:extLst>
          </p:cNvPr>
          <p:cNvSpPr/>
          <p:nvPr/>
        </p:nvSpPr>
        <p:spPr>
          <a:xfrm>
            <a:off x="5746802" y="2231452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75328E-523C-4BD1-80A8-F0409DF0833D}"/>
              </a:ext>
            </a:extLst>
          </p:cNvPr>
          <p:cNvSpPr/>
          <p:nvPr/>
        </p:nvSpPr>
        <p:spPr>
          <a:xfrm>
            <a:off x="8175012" y="709853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782E0BD7-E8D1-439F-9F42-4FDE2A93C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165" y="1874533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7C44CDC3-CCC6-4585-B1A6-021D24724F04}"/>
              </a:ext>
            </a:extLst>
          </p:cNvPr>
          <p:cNvSpPr/>
          <p:nvPr/>
        </p:nvSpPr>
        <p:spPr>
          <a:xfrm rot="5400000">
            <a:off x="8399716" y="1685446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D2479F9A-4317-4C7F-997B-EDCE05C28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819" y="1544905"/>
            <a:ext cx="551986" cy="533400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C59FE252-2C97-495F-85CE-B559203C0294}"/>
              </a:ext>
            </a:extLst>
          </p:cNvPr>
          <p:cNvSpPr txBox="1"/>
          <p:nvPr/>
        </p:nvSpPr>
        <p:spPr>
          <a:xfrm>
            <a:off x="9488531" y="1554565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ML model</a:t>
            </a:r>
            <a:endParaRPr lang="en-US" sz="140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66945FA-D98E-437D-BAA4-EC17AA371B29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BE8E8A4-F953-4FD7-A9E2-DFD0102434A6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7AAB177-B089-4FF5-96FD-0A3F22FB80FE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144843A0-1A83-4F19-ACD0-78A98000217A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D52DDB88-2D45-4A53-99EB-EF9BE3B26ED4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9415C391-57C8-449E-B5B2-8099461499D6}"/>
              </a:ext>
            </a:extLst>
          </p:cNvPr>
          <p:cNvSpPr txBox="1"/>
          <p:nvPr/>
        </p:nvSpPr>
        <p:spPr>
          <a:xfrm>
            <a:off x="9553579" y="3072195"/>
            <a:ext cx="185110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Trained ML model</a:t>
            </a:r>
            <a:endParaRPr lang="en-US" sz="1400"/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9348E131-69AA-40D7-B9B7-F1AEDBE7D296}"/>
              </a:ext>
            </a:extLst>
          </p:cNvPr>
          <p:cNvSpPr txBox="1"/>
          <p:nvPr/>
        </p:nvSpPr>
        <p:spPr>
          <a:xfrm>
            <a:off x="7133828" y="1360879"/>
            <a:ext cx="102405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Training     data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906DA9-E363-4197-9DDD-8193158D953F}"/>
              </a:ext>
            </a:extLst>
          </p:cNvPr>
          <p:cNvSpPr/>
          <p:nvPr/>
        </p:nvSpPr>
        <p:spPr>
          <a:xfrm>
            <a:off x="5069911" y="492168"/>
            <a:ext cx="6358698" cy="456949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63271AFE-6C12-4D49-B792-27C38942C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0D87AC1D-BA95-40C6-9B98-977DA9AE6D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ED78CF0A-04CE-4410-8E29-52A611621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F8C05677-9BA8-432A-9FCA-A1F71252F7CF}"/>
              </a:ext>
            </a:extLst>
          </p:cNvPr>
          <p:cNvSpPr/>
          <p:nvPr/>
        </p:nvSpPr>
        <p:spPr>
          <a:xfrm rot="5400000">
            <a:off x="6053783" y="1668322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7AFE20F0-6AA0-4C45-9BE5-6B8C67896547}"/>
              </a:ext>
            </a:extLst>
          </p:cNvPr>
          <p:cNvSpPr txBox="1"/>
          <p:nvPr/>
        </p:nvSpPr>
        <p:spPr>
          <a:xfrm>
            <a:off x="5190509" y="878183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Raw data</a:t>
            </a:r>
            <a:endParaRPr lang="en-US"/>
          </a:p>
        </p:txBody>
      </p:sp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926BCFAD-F265-4FA9-B98D-05370A8E0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11" y="822789"/>
            <a:ext cx="417816" cy="434939"/>
          </a:xfrm>
          <a:prstGeom prst="rect">
            <a:avLst/>
          </a:prstGeom>
        </p:spPr>
      </p:pic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598A03AB-0E70-49A4-A096-A0944B8753AF}"/>
              </a:ext>
            </a:extLst>
          </p:cNvPr>
          <p:cNvSpPr/>
          <p:nvPr/>
        </p:nvSpPr>
        <p:spPr>
          <a:xfrm rot="5400000">
            <a:off x="7241511" y="2130209"/>
            <a:ext cx="505145" cy="2200381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Arrow: Curved Right 46">
            <a:extLst>
              <a:ext uri="{FF2B5EF4-FFF2-40B4-BE49-F238E27FC236}">
                <a16:creationId xmlns:a16="http://schemas.microsoft.com/office/drawing/2014/main" id="{A5344CA9-2390-4F23-A5F8-466D8867C427}"/>
              </a:ext>
            </a:extLst>
          </p:cNvPr>
          <p:cNvSpPr/>
          <p:nvPr/>
        </p:nvSpPr>
        <p:spPr>
          <a:xfrm rot="10800000">
            <a:off x="9595428" y="875801"/>
            <a:ext cx="573638" cy="1772292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E4682F7-A43D-4514-B2CC-471F6C08E927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698A27-B3C3-4830-9A1F-04F3B05B38DB}"/>
              </a:ext>
            </a:extLst>
          </p:cNvPr>
          <p:cNvGrpSpPr/>
          <p:nvPr/>
        </p:nvGrpSpPr>
        <p:grpSpPr>
          <a:xfrm>
            <a:off x="7881990" y="1624361"/>
            <a:ext cx="2217504" cy="1934964"/>
            <a:chOff x="2265451" y="3730564"/>
            <a:chExt cx="2217504" cy="1934964"/>
          </a:xfrm>
        </p:grpSpPr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32635CA2-1551-441F-938F-F9FE17F086E5}"/>
                </a:ext>
              </a:extLst>
            </p:cNvPr>
            <p:cNvSpPr/>
            <p:nvPr/>
          </p:nvSpPr>
          <p:spPr>
            <a:xfrm>
              <a:off x="2265451" y="3730564"/>
              <a:ext cx="2217504" cy="1934964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75C6C7-B66C-4D94-8114-8D04F5F03636}"/>
                </a:ext>
              </a:extLst>
            </p:cNvPr>
            <p:cNvSpPr/>
            <p:nvPr/>
          </p:nvSpPr>
          <p:spPr>
            <a:xfrm rot="16200000">
              <a:off x="2211405" y="4407507"/>
              <a:ext cx="1138718" cy="4623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REST API</a:t>
              </a:r>
            </a:p>
            <a:p>
              <a:pPr algn="ctr"/>
              <a:endParaRPr lang="en-GB" dirty="0">
                <a:solidFill>
                  <a:srgbClr val="FFFFFF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913C00B-88DE-403B-A86B-26ED2E0C9C7E}"/>
                </a:ext>
              </a:extLst>
            </p:cNvPr>
            <p:cNvSpPr/>
            <p:nvPr/>
          </p:nvSpPr>
          <p:spPr>
            <a:xfrm>
              <a:off x="3016213" y="4065036"/>
              <a:ext cx="1190089" cy="11387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GB" sz="1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Prediction service</a:t>
              </a:r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GB" dirty="0">
                <a:solidFill>
                  <a:srgbClr val="FFFFFF"/>
                </a:solidFill>
              </a:endParaRP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2C15AD8-BC35-4F7A-9C69-735C1B19A4E8}"/>
                </a:ext>
              </a:extLst>
            </p:cNvPr>
            <p:cNvSpPr/>
            <p:nvPr/>
          </p:nvSpPr>
          <p:spPr>
            <a:xfrm>
              <a:off x="3227581" y="4627437"/>
              <a:ext cx="753440" cy="496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Graphic 3" descr="Brain with solid fill">
              <a:extLst>
                <a:ext uri="{FF2B5EF4-FFF2-40B4-BE49-F238E27FC236}">
                  <a16:creationId xmlns:a16="http://schemas.microsoft.com/office/drawing/2014/main" id="{2AA4F51D-DE87-49FD-98BC-E717D69DF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44238" y="4632790"/>
              <a:ext cx="511995" cy="511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74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8F3BE-42F5-4AD3-8410-1D335A652B9C}"/>
              </a:ext>
            </a:extLst>
          </p:cNvPr>
          <p:cNvSpPr>
            <a:spLocks noGrp="1"/>
          </p:cNvSpPr>
          <p:nvPr/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6D8E11-A83D-46AC-BA35-C493C365AC69}" type="slidenum"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/>
              </a:rPr>
              <a:pPr algn="r"/>
              <a:t>9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Poppins SemiBold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2C206A-F5A6-42E1-8BA8-38275E0AE3D0}"/>
              </a:ext>
            </a:extLst>
          </p:cNvPr>
          <p:cNvSpPr>
            <a:spLocks noGrp="1"/>
          </p:cNvSpPr>
          <p:nvPr/>
        </p:nvSpPr>
        <p:spPr>
          <a:xfrm>
            <a:off x="731839" y="2568030"/>
            <a:ext cx="4113521" cy="4431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kern="1200">
                <a:solidFill>
                  <a:schemeClr val="tx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Medium"/>
              </a:rPr>
              <a:t>ML Workflow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4FF5809-E982-436C-B9D6-1323A6F10963}"/>
              </a:ext>
            </a:extLst>
          </p:cNvPr>
          <p:cNvSpPr>
            <a:spLocks noGrp="1"/>
          </p:cNvSpPr>
          <p:nvPr/>
        </p:nvSpPr>
        <p:spPr>
          <a:xfrm>
            <a:off x="731838" y="3352149"/>
            <a:ext cx="3636464" cy="18040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2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 Light"/>
              </a:rPr>
              <a:t>Models can quickly degrade with time.</a:t>
            </a:r>
          </a:p>
          <a:p>
            <a:r>
              <a:rPr lang="en-GB">
                <a:latin typeface="Poppins Light"/>
              </a:rPr>
              <a:t>Specialized monitoring is required to continuously re-evaluate and optimize the model.</a:t>
            </a:r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5324C84-1488-45B3-9596-858EA492D526}"/>
              </a:ext>
            </a:extLst>
          </p:cNvPr>
          <p:cNvSpPr/>
          <p:nvPr/>
        </p:nvSpPr>
        <p:spPr>
          <a:xfrm>
            <a:off x="7188013" y="245183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AC0FAE-FBD6-4721-9BDC-362C9C9265FB}"/>
              </a:ext>
            </a:extLst>
          </p:cNvPr>
          <p:cNvSpPr/>
          <p:nvPr/>
        </p:nvSpPr>
        <p:spPr>
          <a:xfrm>
            <a:off x="8176474" y="2229678"/>
            <a:ext cx="1306610" cy="64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Training &amp; validation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DFEBD29-E605-496F-AC86-79D3C3217311}"/>
              </a:ext>
            </a:extLst>
          </p:cNvPr>
          <p:cNvSpPr/>
          <p:nvPr/>
        </p:nvSpPr>
        <p:spPr>
          <a:xfrm>
            <a:off x="5746802" y="2231452"/>
            <a:ext cx="1410189" cy="6469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/>
              <a:t>Data</a:t>
            </a:r>
            <a:endParaRPr lang="en-US" sz="1600"/>
          </a:p>
          <a:p>
            <a:pPr algn="ctr"/>
            <a:r>
              <a:rPr lang="en-GB" sz="1600"/>
              <a:t>preparation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B826252-7A7F-4D74-979B-7BCFC703187F}"/>
              </a:ext>
            </a:extLst>
          </p:cNvPr>
          <p:cNvSpPr/>
          <p:nvPr/>
        </p:nvSpPr>
        <p:spPr>
          <a:xfrm>
            <a:off x="8175012" y="709853"/>
            <a:ext cx="1263803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Model</a:t>
            </a:r>
            <a:endParaRPr lang="en-US"/>
          </a:p>
          <a:p>
            <a:pPr algn="ctr"/>
            <a:r>
              <a:rPr lang="en-GB"/>
              <a:t>selection</a:t>
            </a:r>
            <a:endParaRPr lang="en-US"/>
          </a:p>
        </p:txBody>
      </p:sp>
      <p:pic>
        <p:nvPicPr>
          <p:cNvPr id="26" name="Graphic 18" descr="Bar chart with solid fill">
            <a:extLst>
              <a:ext uri="{FF2B5EF4-FFF2-40B4-BE49-F238E27FC236}">
                <a16:creationId xmlns:a16="http://schemas.microsoft.com/office/drawing/2014/main" id="{02A9864B-1BC4-403B-A3B1-9F1A22394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165" y="1874533"/>
            <a:ext cx="468352" cy="46835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D81FF1F3-B6BE-4158-A53C-6F55C44B1773}"/>
              </a:ext>
            </a:extLst>
          </p:cNvPr>
          <p:cNvSpPr/>
          <p:nvPr/>
        </p:nvSpPr>
        <p:spPr>
          <a:xfrm rot="5400000">
            <a:off x="8399716" y="1685446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8" name="Graphic 21" descr="Branching diagram with solid fill">
            <a:extLst>
              <a:ext uri="{FF2B5EF4-FFF2-40B4-BE49-F238E27FC236}">
                <a16:creationId xmlns:a16="http://schemas.microsoft.com/office/drawing/2014/main" id="{31D66C2C-60FB-4BDC-95B6-008B3DA3D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819" y="1544905"/>
            <a:ext cx="551986" cy="533400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440011D9-35D6-463D-857E-72BAACAB56B8}"/>
              </a:ext>
            </a:extLst>
          </p:cNvPr>
          <p:cNvSpPr txBox="1"/>
          <p:nvPr/>
        </p:nvSpPr>
        <p:spPr>
          <a:xfrm>
            <a:off x="9488531" y="1554565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ML model</a:t>
            </a:r>
            <a:endParaRPr lang="en-US" sz="140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508C195-E943-4270-A9CC-F138693E4070}"/>
              </a:ext>
            </a:extLst>
          </p:cNvPr>
          <p:cNvSpPr/>
          <p:nvPr/>
        </p:nvSpPr>
        <p:spPr>
          <a:xfrm>
            <a:off x="7210252" y="3917359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51E3A94-B9F0-4907-B258-0E42FFA90BA1}"/>
              </a:ext>
            </a:extLst>
          </p:cNvPr>
          <p:cNvSpPr/>
          <p:nvPr/>
        </p:nvSpPr>
        <p:spPr>
          <a:xfrm rot="5400000">
            <a:off x="8455471" y="3168829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704A25B-7C94-4F0A-A8C7-81372407DED4}"/>
              </a:ext>
            </a:extLst>
          </p:cNvPr>
          <p:cNvSpPr/>
          <p:nvPr/>
        </p:nvSpPr>
        <p:spPr>
          <a:xfrm>
            <a:off x="9552008" y="3926651"/>
            <a:ext cx="975731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E7BD258E-472C-40D7-A432-91EDE89E0557}"/>
              </a:ext>
            </a:extLst>
          </p:cNvPr>
          <p:cNvSpPr txBox="1"/>
          <p:nvPr/>
        </p:nvSpPr>
        <p:spPr>
          <a:xfrm>
            <a:off x="6486994" y="4322530"/>
            <a:ext cx="66164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Input data</a:t>
            </a:r>
            <a:endParaRPr lang="en-US" sz="140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3B520D02-1273-4DA0-B8B2-E10449D0568B}"/>
              </a:ext>
            </a:extLst>
          </p:cNvPr>
          <p:cNvSpPr txBox="1"/>
          <p:nvPr/>
        </p:nvSpPr>
        <p:spPr>
          <a:xfrm>
            <a:off x="10529311" y="4322531"/>
            <a:ext cx="8196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/>
              <a:t>Result</a:t>
            </a:r>
            <a:endParaRPr lang="en-US" sz="140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82EF0AE3-DC81-45B1-A172-48F5AF24EC23}"/>
              </a:ext>
            </a:extLst>
          </p:cNvPr>
          <p:cNvSpPr txBox="1"/>
          <p:nvPr/>
        </p:nvSpPr>
        <p:spPr>
          <a:xfrm>
            <a:off x="9553579" y="3072195"/>
            <a:ext cx="185110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Trained ML model</a:t>
            </a:r>
            <a:endParaRPr lang="en-US" sz="1400"/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D4A4ADBA-05A1-43DC-8397-64DF6E862BAE}"/>
              </a:ext>
            </a:extLst>
          </p:cNvPr>
          <p:cNvSpPr txBox="1"/>
          <p:nvPr/>
        </p:nvSpPr>
        <p:spPr>
          <a:xfrm>
            <a:off x="7133828" y="1360879"/>
            <a:ext cx="102405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Training     data</a:t>
            </a:r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BCFDC0-2719-4119-B4DD-AAFECC254E21}"/>
              </a:ext>
            </a:extLst>
          </p:cNvPr>
          <p:cNvSpPr/>
          <p:nvPr/>
        </p:nvSpPr>
        <p:spPr>
          <a:xfrm>
            <a:off x="5069911" y="492168"/>
            <a:ext cx="6358698" cy="55027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0" name="Graphic 3" descr="Brain with solid fill">
            <a:extLst>
              <a:ext uri="{FF2B5EF4-FFF2-40B4-BE49-F238E27FC236}">
                <a16:creationId xmlns:a16="http://schemas.microsoft.com/office/drawing/2014/main" id="{44F9323F-DA12-410E-B9D0-48F3394B1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6464" y="3014610"/>
            <a:ext cx="511995" cy="511996"/>
          </a:xfrm>
          <a:prstGeom prst="rect">
            <a:avLst/>
          </a:prstGeom>
        </p:spPr>
      </p:pic>
      <p:pic>
        <p:nvPicPr>
          <p:cNvPr id="41" name="Graphic 4" descr="Questions with solid fill">
            <a:extLst>
              <a:ext uri="{FF2B5EF4-FFF2-40B4-BE49-F238E27FC236}">
                <a16:creationId xmlns:a16="http://schemas.microsoft.com/office/drawing/2014/main" id="{72FF0374-5C8F-453B-B370-546C33FCC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350" y="3733800"/>
            <a:ext cx="554805" cy="554805"/>
          </a:xfrm>
          <a:prstGeom prst="rect">
            <a:avLst/>
          </a:prstGeom>
        </p:spPr>
      </p:pic>
      <p:pic>
        <p:nvPicPr>
          <p:cNvPr id="42" name="Graphic 7" descr="Presentation with pie chart with solid fill">
            <a:extLst>
              <a:ext uri="{FF2B5EF4-FFF2-40B4-BE49-F238E27FC236}">
                <a16:creationId xmlns:a16="http://schemas.microsoft.com/office/drawing/2014/main" id="{EDB5FF86-B5E8-4DD1-9DE8-4D272CC715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21766" y="3733800"/>
            <a:ext cx="597614" cy="589052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0E599B87-49AE-47BB-BC14-A0C7070544A2}"/>
              </a:ext>
            </a:extLst>
          </p:cNvPr>
          <p:cNvSpPr/>
          <p:nvPr/>
        </p:nvSpPr>
        <p:spPr>
          <a:xfrm rot="5400000">
            <a:off x="6053783" y="1668322"/>
            <a:ext cx="836340" cy="22302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E4972724-5390-45A5-B9DC-A0E8D42AD415}"/>
              </a:ext>
            </a:extLst>
          </p:cNvPr>
          <p:cNvSpPr txBox="1"/>
          <p:nvPr/>
        </p:nvSpPr>
        <p:spPr>
          <a:xfrm>
            <a:off x="5190509" y="878183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Raw data</a:t>
            </a:r>
            <a:endParaRPr lang="en-US"/>
          </a:p>
        </p:txBody>
      </p:sp>
      <p:pic>
        <p:nvPicPr>
          <p:cNvPr id="45" name="Graphic 9" descr="Binary with solid fill">
            <a:extLst>
              <a:ext uri="{FF2B5EF4-FFF2-40B4-BE49-F238E27FC236}">
                <a16:creationId xmlns:a16="http://schemas.microsoft.com/office/drawing/2014/main" id="{26F451F8-1F10-409D-9CA4-5D77F40A45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11" y="822789"/>
            <a:ext cx="417816" cy="43493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8F739E4-451B-4282-97EB-87043F8CBE76}"/>
              </a:ext>
            </a:extLst>
          </p:cNvPr>
          <p:cNvSpPr/>
          <p:nvPr/>
        </p:nvSpPr>
        <p:spPr>
          <a:xfrm>
            <a:off x="8135856" y="5151442"/>
            <a:ext cx="1443599" cy="58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Monitoring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F9AD9BD1-2B80-4D77-BCE3-342D440152D8}"/>
              </a:ext>
            </a:extLst>
          </p:cNvPr>
          <p:cNvSpPr/>
          <p:nvPr/>
        </p:nvSpPr>
        <p:spPr>
          <a:xfrm rot="5400000">
            <a:off x="8455470" y="4624333"/>
            <a:ext cx="771292" cy="1951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8" name="Graphic 9" descr="Statistics with solid fill">
            <a:extLst>
              <a:ext uri="{FF2B5EF4-FFF2-40B4-BE49-F238E27FC236}">
                <a16:creationId xmlns:a16="http://schemas.microsoft.com/office/drawing/2014/main" id="{654B40A0-77D9-46BD-80B7-BABC17223A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6463" y="4452991"/>
            <a:ext cx="537681" cy="546243"/>
          </a:xfrm>
          <a:prstGeom prst="rect">
            <a:avLst/>
          </a:prstGeom>
        </p:spPr>
      </p:pic>
      <p:sp>
        <p:nvSpPr>
          <p:cNvPr id="49" name="TextBox 29">
            <a:extLst>
              <a:ext uri="{FF2B5EF4-FFF2-40B4-BE49-F238E27FC236}">
                <a16:creationId xmlns:a16="http://schemas.microsoft.com/office/drawing/2014/main" id="{1190369E-4F1A-4B6B-A035-AFF70306645E}"/>
              </a:ext>
            </a:extLst>
          </p:cNvPr>
          <p:cNvSpPr txBox="1"/>
          <p:nvPr/>
        </p:nvSpPr>
        <p:spPr>
          <a:xfrm>
            <a:off x="9445721" y="4576879"/>
            <a:ext cx="1372268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Metrics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D998B1-EB96-4218-A940-B38CC29565E7}"/>
              </a:ext>
            </a:extLst>
          </p:cNvPr>
          <p:cNvSpPr/>
          <p:nvPr/>
        </p:nvSpPr>
        <p:spPr>
          <a:xfrm>
            <a:off x="8183574" y="3697921"/>
            <a:ext cx="1340858" cy="631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Prediction</a:t>
            </a:r>
            <a:endParaRPr lang="en-US" dirty="0"/>
          </a:p>
          <a:p>
            <a:pPr algn="ctr"/>
            <a:r>
              <a:rPr lang="en-GB" dirty="0"/>
              <a:t>Serving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11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1082</cp:revision>
  <dcterms:created xsi:type="dcterms:W3CDTF">2021-07-29T18:38:20Z</dcterms:created>
  <dcterms:modified xsi:type="dcterms:W3CDTF">2021-08-25T11:15:14Z</dcterms:modified>
</cp:coreProperties>
</file>